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sldIdLst>
    <p:sldId id="259" r:id="rId2"/>
    <p:sldId id="260" r:id="rId3"/>
    <p:sldId id="261" r:id="rId4"/>
    <p:sldId id="267" r:id="rId5"/>
    <p:sldId id="262" r:id="rId6"/>
    <p:sldId id="263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CD6A2-6455-4E49-9847-9F59FBD58F55}" type="datetimeFigureOut">
              <a:rPr lang="zh-TW" altLang="en-US" smtClean="0"/>
              <a:t>2017/9/12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72E5-84C1-4FE0-BABA-E957452E43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837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jpeg"/><Relationship Id="rId2" Type="http://schemas.openxmlformats.org/officeDocument/2006/relationships/image" Target="../media/image9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63" Type="http://schemas.openxmlformats.org/officeDocument/2006/relationships/image" Target="../media/image64.png"/><Relationship Id="rId68" Type="http://schemas.openxmlformats.org/officeDocument/2006/relationships/image" Target="../media/image69.png"/><Relationship Id="rId76" Type="http://schemas.openxmlformats.org/officeDocument/2006/relationships/image" Target="../media/image77.png"/><Relationship Id="rId84" Type="http://schemas.openxmlformats.org/officeDocument/2006/relationships/image" Target="../media/image81.gif"/><Relationship Id="rId7" Type="http://schemas.openxmlformats.org/officeDocument/2006/relationships/image" Target="../media/image8.png"/><Relationship Id="rId71" Type="http://schemas.openxmlformats.org/officeDocument/2006/relationships/image" Target="../media/image72.png"/><Relationship Id="rId2" Type="http://schemas.openxmlformats.org/officeDocument/2006/relationships/tags" Target="../tags/tag2.xml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8" Type="http://schemas.openxmlformats.org/officeDocument/2006/relationships/image" Target="../media/image59.png"/><Relationship Id="rId66" Type="http://schemas.openxmlformats.org/officeDocument/2006/relationships/image" Target="../media/image67.png"/><Relationship Id="rId74" Type="http://schemas.openxmlformats.org/officeDocument/2006/relationships/image" Target="../media/image75.png"/><Relationship Id="rId79" Type="http://schemas.openxmlformats.org/officeDocument/2006/relationships/image" Target="../media/image80.png"/><Relationship Id="rId5" Type="http://schemas.openxmlformats.org/officeDocument/2006/relationships/image" Target="../media/image6.png"/><Relationship Id="rId61" Type="http://schemas.openxmlformats.org/officeDocument/2006/relationships/image" Target="../media/image62.png"/><Relationship Id="rId82" Type="http://schemas.openxmlformats.org/officeDocument/2006/relationships/oleObject" Target="../embeddings/oleObject2.bin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60" Type="http://schemas.openxmlformats.org/officeDocument/2006/relationships/image" Target="../media/image61.png"/><Relationship Id="rId65" Type="http://schemas.openxmlformats.org/officeDocument/2006/relationships/image" Target="../media/image66.png"/><Relationship Id="rId73" Type="http://schemas.openxmlformats.org/officeDocument/2006/relationships/image" Target="../media/image74.png"/><Relationship Id="rId78" Type="http://schemas.openxmlformats.org/officeDocument/2006/relationships/image" Target="../media/image79.png"/><Relationship Id="rId81" Type="http://schemas.openxmlformats.org/officeDocument/2006/relationships/image" Target="../media/image3.wmf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64" Type="http://schemas.openxmlformats.org/officeDocument/2006/relationships/image" Target="../media/image65.png"/><Relationship Id="rId69" Type="http://schemas.openxmlformats.org/officeDocument/2006/relationships/image" Target="../media/image70.png"/><Relationship Id="rId77" Type="http://schemas.openxmlformats.org/officeDocument/2006/relationships/image" Target="../media/image78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72" Type="http://schemas.openxmlformats.org/officeDocument/2006/relationships/image" Target="../media/image73.png"/><Relationship Id="rId80" Type="http://schemas.openxmlformats.org/officeDocument/2006/relationships/oleObject" Target="../embeddings/oleObject1.bin"/><Relationship Id="rId3" Type="http://schemas.openxmlformats.org/officeDocument/2006/relationships/slideLayout" Target="../slideLayouts/slideLayout2.xml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59" Type="http://schemas.openxmlformats.org/officeDocument/2006/relationships/image" Target="../media/image60.png"/><Relationship Id="rId67" Type="http://schemas.openxmlformats.org/officeDocument/2006/relationships/image" Target="../media/image68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62" Type="http://schemas.openxmlformats.org/officeDocument/2006/relationships/image" Target="../media/image63.png"/><Relationship Id="rId70" Type="http://schemas.openxmlformats.org/officeDocument/2006/relationships/image" Target="../media/image71.png"/><Relationship Id="rId75" Type="http://schemas.openxmlformats.org/officeDocument/2006/relationships/image" Target="../media/image76.png"/><Relationship Id="rId83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57" Type="http://schemas.openxmlformats.org/officeDocument/2006/relationships/image" Target="../media/image5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George\95&#35506;&#31243;&#25945;&#26448;\941EMBAMIS\&#24433;&#29255;\&#39405;&#23458;&#20050;&#20051;.wm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jpeg"/><Relationship Id="rId7" Type="http://schemas.openxmlformats.org/officeDocument/2006/relationships/image" Target="../media/image89.jpeg"/><Relationship Id="rId2" Type="http://schemas.openxmlformats.org/officeDocument/2006/relationships/image" Target="../media/image8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8.jpeg"/><Relationship Id="rId5" Type="http://schemas.openxmlformats.org/officeDocument/2006/relationships/image" Target="../media/image87.jpeg"/><Relationship Id="rId4" Type="http://schemas.openxmlformats.org/officeDocument/2006/relationships/image" Target="../media/image8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jpeg"/><Relationship Id="rId2" Type="http://schemas.openxmlformats.org/officeDocument/2006/relationships/image" Target="../media/image9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54AA6-2BE2-48F4-A8E2-9AC2D96D3A35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68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accent2"/>
                </a:solidFill>
              </a:rPr>
              <a:t>經營</a:t>
            </a:r>
            <a:r>
              <a:rPr lang="zh-TW" altLang="en-US" smtClean="0">
                <a:solidFill>
                  <a:schemeClr val="hlink"/>
                </a:solidFill>
              </a:rPr>
              <a:t>再造認知期</a:t>
            </a:r>
          </a:p>
        </p:txBody>
      </p:sp>
      <p:sp>
        <p:nvSpPr>
          <p:cNvPr id="3287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844675"/>
            <a:ext cx="8343900" cy="3240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Arial Narrow" pitchFamily="34" charset="0"/>
              </a:rPr>
              <a:t>     </a:t>
            </a:r>
            <a:r>
              <a:rPr lang="zh-TW" altLang="en-US" smtClean="0">
                <a:latin typeface="Arial Narrow" pitchFamily="34" charset="0"/>
              </a:rPr>
              <a:t>認知期由一般管理群組主導，主要目的是</a:t>
            </a:r>
            <a:r>
              <a:rPr lang="en-US" altLang="zh-TW" smtClean="0">
                <a:latin typeface="Arial Narrow" pitchFamily="34" charset="0"/>
              </a:rPr>
              <a:t>『</a:t>
            </a:r>
            <a:r>
              <a:rPr lang="zh-TW" altLang="en-US" smtClean="0">
                <a:latin typeface="Arial Narrow" pitchFamily="34" charset="0"/>
              </a:rPr>
              <a:t>解凍</a:t>
            </a:r>
            <a:r>
              <a:rPr lang="en-US" altLang="zh-TW" smtClean="0">
                <a:latin typeface="Arial Narrow" pitchFamily="34" charset="0"/>
              </a:rPr>
              <a:t>』(Unfreezing)</a:t>
            </a:r>
            <a:r>
              <a:rPr lang="zh-TW" altLang="en-US" smtClean="0">
                <a:latin typeface="Arial Narrow" pitchFamily="34" charset="0"/>
              </a:rPr>
              <a:t>，其工作包含檢視組織的願景、目標及策略，了解</a:t>
            </a:r>
            <a:r>
              <a:rPr lang="en-US" altLang="zh-TW" smtClean="0">
                <a:latin typeface="Arial Narrow" pitchFamily="34" charset="0"/>
              </a:rPr>
              <a:t>BPR</a:t>
            </a:r>
            <a:r>
              <a:rPr lang="zh-TW" altLang="en-US" smtClean="0">
                <a:latin typeface="Arial Narrow" pitchFamily="34" charset="0"/>
              </a:rPr>
              <a:t>的相關要點，評估現行組織從事</a:t>
            </a:r>
            <a:r>
              <a:rPr lang="en-US" altLang="zh-TW" smtClean="0">
                <a:latin typeface="Arial Narrow" pitchFamily="34" charset="0"/>
              </a:rPr>
              <a:t>BPR</a:t>
            </a:r>
            <a:r>
              <a:rPr lang="zh-TW" altLang="en-US" smtClean="0">
                <a:latin typeface="Arial Narrow" pitchFamily="34" charset="0"/>
              </a:rPr>
              <a:t>的需求與能力。在認知期中，組織最重要的就是觀念的溝通與交流，將快樂、希望的願景營造成為改革的動力。 </a:t>
            </a:r>
          </a:p>
        </p:txBody>
      </p:sp>
      <p:pic>
        <p:nvPicPr>
          <p:cNvPr id="328709" name="Picture 4" descr="j0283206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019925" y="4868863"/>
            <a:ext cx="1323975" cy="1295400"/>
          </a:xfr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2050" name="Picture 2" descr="C:\Users\USER\Documents\My Cmaps\SISP\AACSB認證動力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194" y="2492896"/>
            <a:ext cx="4932040" cy="369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ocuments\My Cmaps\SISP\經營再造的動力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188640"/>
            <a:ext cx="4860032" cy="36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8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E99131-2A67-4D46-8559-46E60DD2998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68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</a:rPr>
              <a:t>組織再造的動力來源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1524000"/>
            <a:ext cx="2322513" cy="3186113"/>
            <a:chOff x="480" y="960"/>
            <a:chExt cx="1463" cy="2007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80" y="960"/>
              <a:ext cx="1463" cy="1183"/>
              <a:chOff x="2148" y="1568"/>
              <a:chExt cx="1463" cy="1183"/>
            </a:xfrm>
          </p:grpSpPr>
          <p:sp>
            <p:nvSpPr>
              <p:cNvPr id="32789" name="Rectangle 5"/>
              <p:cNvSpPr>
                <a:spLocks noChangeArrowheads="1"/>
              </p:cNvSpPr>
              <p:nvPr/>
            </p:nvSpPr>
            <p:spPr bwMode="auto">
              <a:xfrm>
                <a:off x="2148" y="1568"/>
                <a:ext cx="1463" cy="1183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90" name="Freeform 6"/>
              <p:cNvSpPr>
                <a:spLocks/>
              </p:cNvSpPr>
              <p:nvPr/>
            </p:nvSpPr>
            <p:spPr bwMode="auto">
              <a:xfrm>
                <a:off x="2148" y="1568"/>
                <a:ext cx="1462" cy="1182"/>
              </a:xfrm>
              <a:custGeom>
                <a:avLst/>
                <a:gdLst>
                  <a:gd name="T0" fmla="*/ 137 w 1462"/>
                  <a:gd name="T1" fmla="*/ 137 h 1182"/>
                  <a:gd name="T2" fmla="*/ 232 w 1462"/>
                  <a:gd name="T3" fmla="*/ 89 h 1182"/>
                  <a:gd name="T4" fmla="*/ 314 w 1462"/>
                  <a:gd name="T5" fmla="*/ 62 h 1182"/>
                  <a:gd name="T6" fmla="*/ 376 w 1462"/>
                  <a:gd name="T7" fmla="*/ 82 h 1182"/>
                  <a:gd name="T8" fmla="*/ 458 w 1462"/>
                  <a:gd name="T9" fmla="*/ 75 h 1182"/>
                  <a:gd name="T10" fmla="*/ 547 w 1462"/>
                  <a:gd name="T11" fmla="*/ 41 h 1182"/>
                  <a:gd name="T12" fmla="*/ 629 w 1462"/>
                  <a:gd name="T13" fmla="*/ 7 h 1182"/>
                  <a:gd name="T14" fmla="*/ 711 w 1462"/>
                  <a:gd name="T15" fmla="*/ 0 h 1182"/>
                  <a:gd name="T16" fmla="*/ 792 w 1462"/>
                  <a:gd name="T17" fmla="*/ 14 h 1182"/>
                  <a:gd name="T18" fmla="*/ 881 w 1462"/>
                  <a:gd name="T19" fmla="*/ 21 h 1182"/>
                  <a:gd name="T20" fmla="*/ 956 w 1462"/>
                  <a:gd name="T21" fmla="*/ 7 h 1182"/>
                  <a:gd name="T22" fmla="*/ 1038 w 1462"/>
                  <a:gd name="T23" fmla="*/ 0 h 1182"/>
                  <a:gd name="T24" fmla="*/ 1114 w 1462"/>
                  <a:gd name="T25" fmla="*/ 7 h 1182"/>
                  <a:gd name="T26" fmla="*/ 1189 w 1462"/>
                  <a:gd name="T27" fmla="*/ 48 h 1182"/>
                  <a:gd name="T28" fmla="*/ 1278 w 1462"/>
                  <a:gd name="T29" fmla="*/ 75 h 1182"/>
                  <a:gd name="T30" fmla="*/ 1360 w 1462"/>
                  <a:gd name="T31" fmla="*/ 75 h 1182"/>
                  <a:gd name="T32" fmla="*/ 1442 w 1462"/>
                  <a:gd name="T33" fmla="*/ 103 h 1182"/>
                  <a:gd name="T34" fmla="*/ 1448 w 1462"/>
                  <a:gd name="T35" fmla="*/ 178 h 1182"/>
                  <a:gd name="T36" fmla="*/ 1394 w 1462"/>
                  <a:gd name="T37" fmla="*/ 246 h 1182"/>
                  <a:gd name="T38" fmla="*/ 1353 w 1462"/>
                  <a:gd name="T39" fmla="*/ 328 h 1182"/>
                  <a:gd name="T40" fmla="*/ 1366 w 1462"/>
                  <a:gd name="T41" fmla="*/ 403 h 1182"/>
                  <a:gd name="T42" fmla="*/ 1394 w 1462"/>
                  <a:gd name="T43" fmla="*/ 485 h 1182"/>
                  <a:gd name="T44" fmla="*/ 1401 w 1462"/>
                  <a:gd name="T45" fmla="*/ 574 h 1182"/>
                  <a:gd name="T46" fmla="*/ 1346 w 1462"/>
                  <a:gd name="T47" fmla="*/ 649 h 1182"/>
                  <a:gd name="T48" fmla="*/ 1305 w 1462"/>
                  <a:gd name="T49" fmla="*/ 717 h 1182"/>
                  <a:gd name="T50" fmla="*/ 1332 w 1462"/>
                  <a:gd name="T51" fmla="*/ 799 h 1182"/>
                  <a:gd name="T52" fmla="*/ 1353 w 1462"/>
                  <a:gd name="T53" fmla="*/ 881 h 1182"/>
                  <a:gd name="T54" fmla="*/ 1312 w 1462"/>
                  <a:gd name="T55" fmla="*/ 963 h 1182"/>
                  <a:gd name="T56" fmla="*/ 1237 w 1462"/>
                  <a:gd name="T57" fmla="*/ 1018 h 1182"/>
                  <a:gd name="T58" fmla="*/ 1148 w 1462"/>
                  <a:gd name="T59" fmla="*/ 1038 h 1182"/>
                  <a:gd name="T60" fmla="*/ 1073 w 1462"/>
                  <a:gd name="T61" fmla="*/ 1086 h 1182"/>
                  <a:gd name="T62" fmla="*/ 984 w 1462"/>
                  <a:gd name="T63" fmla="*/ 1120 h 1182"/>
                  <a:gd name="T64" fmla="*/ 902 w 1462"/>
                  <a:gd name="T65" fmla="*/ 1148 h 1182"/>
                  <a:gd name="T66" fmla="*/ 820 w 1462"/>
                  <a:gd name="T67" fmla="*/ 1182 h 1182"/>
                  <a:gd name="T68" fmla="*/ 738 w 1462"/>
                  <a:gd name="T69" fmla="*/ 1182 h 1182"/>
                  <a:gd name="T70" fmla="*/ 656 w 1462"/>
                  <a:gd name="T71" fmla="*/ 1175 h 1182"/>
                  <a:gd name="T72" fmla="*/ 574 w 1462"/>
                  <a:gd name="T73" fmla="*/ 1161 h 1182"/>
                  <a:gd name="T74" fmla="*/ 492 w 1462"/>
                  <a:gd name="T75" fmla="*/ 1168 h 1182"/>
                  <a:gd name="T76" fmla="*/ 410 w 1462"/>
                  <a:gd name="T77" fmla="*/ 1168 h 1182"/>
                  <a:gd name="T78" fmla="*/ 314 w 1462"/>
                  <a:gd name="T79" fmla="*/ 1168 h 1182"/>
                  <a:gd name="T80" fmla="*/ 246 w 1462"/>
                  <a:gd name="T81" fmla="*/ 1148 h 1182"/>
                  <a:gd name="T82" fmla="*/ 191 w 1462"/>
                  <a:gd name="T83" fmla="*/ 1093 h 1182"/>
                  <a:gd name="T84" fmla="*/ 123 w 1462"/>
                  <a:gd name="T85" fmla="*/ 1031 h 1182"/>
                  <a:gd name="T86" fmla="*/ 116 w 1462"/>
                  <a:gd name="T87" fmla="*/ 949 h 1182"/>
                  <a:gd name="T88" fmla="*/ 89 w 1462"/>
                  <a:gd name="T89" fmla="*/ 867 h 1182"/>
                  <a:gd name="T90" fmla="*/ 41 w 1462"/>
                  <a:gd name="T91" fmla="*/ 792 h 1182"/>
                  <a:gd name="T92" fmla="*/ 27 w 1462"/>
                  <a:gd name="T93" fmla="*/ 710 h 1182"/>
                  <a:gd name="T94" fmla="*/ 55 w 1462"/>
                  <a:gd name="T95" fmla="*/ 628 h 1182"/>
                  <a:gd name="T96" fmla="*/ 55 w 1462"/>
                  <a:gd name="T97" fmla="*/ 553 h 1182"/>
                  <a:gd name="T98" fmla="*/ 7 w 1462"/>
                  <a:gd name="T99" fmla="*/ 471 h 1182"/>
                  <a:gd name="T100" fmla="*/ 0 w 1462"/>
                  <a:gd name="T101" fmla="*/ 389 h 1182"/>
                  <a:gd name="T102" fmla="*/ 20 w 1462"/>
                  <a:gd name="T103" fmla="*/ 308 h 1182"/>
                  <a:gd name="T104" fmla="*/ 20 w 1462"/>
                  <a:gd name="T105" fmla="*/ 232 h 118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462"/>
                  <a:gd name="T160" fmla="*/ 0 h 1182"/>
                  <a:gd name="T161" fmla="*/ 1462 w 1462"/>
                  <a:gd name="T162" fmla="*/ 1182 h 118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462" h="1182">
                    <a:moveTo>
                      <a:pt x="89" y="205"/>
                    </a:moveTo>
                    <a:lnTo>
                      <a:pt x="102" y="178"/>
                    </a:lnTo>
                    <a:lnTo>
                      <a:pt x="116" y="157"/>
                    </a:lnTo>
                    <a:lnTo>
                      <a:pt x="137" y="137"/>
                    </a:lnTo>
                    <a:lnTo>
                      <a:pt x="164" y="123"/>
                    </a:lnTo>
                    <a:lnTo>
                      <a:pt x="184" y="116"/>
                    </a:lnTo>
                    <a:lnTo>
                      <a:pt x="205" y="103"/>
                    </a:lnTo>
                    <a:lnTo>
                      <a:pt x="232" y="89"/>
                    </a:lnTo>
                    <a:lnTo>
                      <a:pt x="246" y="89"/>
                    </a:lnTo>
                    <a:lnTo>
                      <a:pt x="273" y="75"/>
                    </a:lnTo>
                    <a:lnTo>
                      <a:pt x="287" y="68"/>
                    </a:lnTo>
                    <a:lnTo>
                      <a:pt x="314" y="62"/>
                    </a:lnTo>
                    <a:lnTo>
                      <a:pt x="328" y="55"/>
                    </a:lnTo>
                    <a:lnTo>
                      <a:pt x="348" y="55"/>
                    </a:lnTo>
                    <a:lnTo>
                      <a:pt x="355" y="75"/>
                    </a:lnTo>
                    <a:lnTo>
                      <a:pt x="376" y="82"/>
                    </a:lnTo>
                    <a:lnTo>
                      <a:pt x="396" y="82"/>
                    </a:lnTo>
                    <a:lnTo>
                      <a:pt x="417" y="82"/>
                    </a:lnTo>
                    <a:lnTo>
                      <a:pt x="437" y="75"/>
                    </a:lnTo>
                    <a:lnTo>
                      <a:pt x="458" y="75"/>
                    </a:lnTo>
                    <a:lnTo>
                      <a:pt x="478" y="62"/>
                    </a:lnTo>
                    <a:lnTo>
                      <a:pt x="506" y="55"/>
                    </a:lnTo>
                    <a:lnTo>
                      <a:pt x="526" y="48"/>
                    </a:lnTo>
                    <a:lnTo>
                      <a:pt x="547" y="41"/>
                    </a:lnTo>
                    <a:lnTo>
                      <a:pt x="574" y="27"/>
                    </a:lnTo>
                    <a:lnTo>
                      <a:pt x="588" y="21"/>
                    </a:lnTo>
                    <a:lnTo>
                      <a:pt x="608" y="14"/>
                    </a:lnTo>
                    <a:lnTo>
                      <a:pt x="629" y="7"/>
                    </a:lnTo>
                    <a:lnTo>
                      <a:pt x="649" y="0"/>
                    </a:lnTo>
                    <a:lnTo>
                      <a:pt x="670" y="0"/>
                    </a:lnTo>
                    <a:lnTo>
                      <a:pt x="690" y="0"/>
                    </a:lnTo>
                    <a:lnTo>
                      <a:pt x="711" y="0"/>
                    </a:lnTo>
                    <a:lnTo>
                      <a:pt x="731" y="0"/>
                    </a:lnTo>
                    <a:lnTo>
                      <a:pt x="751" y="7"/>
                    </a:lnTo>
                    <a:lnTo>
                      <a:pt x="772" y="7"/>
                    </a:lnTo>
                    <a:lnTo>
                      <a:pt x="792" y="14"/>
                    </a:lnTo>
                    <a:lnTo>
                      <a:pt x="813" y="21"/>
                    </a:lnTo>
                    <a:lnTo>
                      <a:pt x="833" y="21"/>
                    </a:lnTo>
                    <a:lnTo>
                      <a:pt x="854" y="21"/>
                    </a:lnTo>
                    <a:lnTo>
                      <a:pt x="881" y="21"/>
                    </a:lnTo>
                    <a:lnTo>
                      <a:pt x="902" y="14"/>
                    </a:lnTo>
                    <a:lnTo>
                      <a:pt x="915" y="14"/>
                    </a:lnTo>
                    <a:lnTo>
                      <a:pt x="943" y="7"/>
                    </a:lnTo>
                    <a:lnTo>
                      <a:pt x="956" y="7"/>
                    </a:lnTo>
                    <a:lnTo>
                      <a:pt x="977" y="7"/>
                    </a:lnTo>
                    <a:lnTo>
                      <a:pt x="997" y="0"/>
                    </a:lnTo>
                    <a:lnTo>
                      <a:pt x="1018" y="0"/>
                    </a:lnTo>
                    <a:lnTo>
                      <a:pt x="1038" y="0"/>
                    </a:lnTo>
                    <a:lnTo>
                      <a:pt x="1066" y="0"/>
                    </a:lnTo>
                    <a:lnTo>
                      <a:pt x="1079" y="7"/>
                    </a:lnTo>
                    <a:lnTo>
                      <a:pt x="1100" y="7"/>
                    </a:lnTo>
                    <a:lnTo>
                      <a:pt x="1114" y="7"/>
                    </a:lnTo>
                    <a:lnTo>
                      <a:pt x="1134" y="14"/>
                    </a:lnTo>
                    <a:lnTo>
                      <a:pt x="1161" y="27"/>
                    </a:lnTo>
                    <a:lnTo>
                      <a:pt x="1175" y="34"/>
                    </a:lnTo>
                    <a:lnTo>
                      <a:pt x="1189" y="48"/>
                    </a:lnTo>
                    <a:lnTo>
                      <a:pt x="1209" y="68"/>
                    </a:lnTo>
                    <a:lnTo>
                      <a:pt x="1230" y="68"/>
                    </a:lnTo>
                    <a:lnTo>
                      <a:pt x="1257" y="75"/>
                    </a:lnTo>
                    <a:lnTo>
                      <a:pt x="1278" y="75"/>
                    </a:lnTo>
                    <a:lnTo>
                      <a:pt x="1298" y="75"/>
                    </a:lnTo>
                    <a:lnTo>
                      <a:pt x="1325" y="75"/>
                    </a:lnTo>
                    <a:lnTo>
                      <a:pt x="1339" y="75"/>
                    </a:lnTo>
                    <a:lnTo>
                      <a:pt x="1360" y="75"/>
                    </a:lnTo>
                    <a:lnTo>
                      <a:pt x="1387" y="82"/>
                    </a:lnTo>
                    <a:lnTo>
                      <a:pt x="1401" y="89"/>
                    </a:lnTo>
                    <a:lnTo>
                      <a:pt x="1428" y="89"/>
                    </a:lnTo>
                    <a:lnTo>
                      <a:pt x="1442" y="103"/>
                    </a:lnTo>
                    <a:lnTo>
                      <a:pt x="1462" y="123"/>
                    </a:lnTo>
                    <a:lnTo>
                      <a:pt x="1462" y="144"/>
                    </a:lnTo>
                    <a:lnTo>
                      <a:pt x="1462" y="164"/>
                    </a:lnTo>
                    <a:lnTo>
                      <a:pt x="1448" y="178"/>
                    </a:lnTo>
                    <a:lnTo>
                      <a:pt x="1435" y="198"/>
                    </a:lnTo>
                    <a:lnTo>
                      <a:pt x="1414" y="212"/>
                    </a:lnTo>
                    <a:lnTo>
                      <a:pt x="1407" y="226"/>
                    </a:lnTo>
                    <a:lnTo>
                      <a:pt x="1394" y="246"/>
                    </a:lnTo>
                    <a:lnTo>
                      <a:pt x="1373" y="267"/>
                    </a:lnTo>
                    <a:lnTo>
                      <a:pt x="1360" y="294"/>
                    </a:lnTo>
                    <a:lnTo>
                      <a:pt x="1360" y="308"/>
                    </a:lnTo>
                    <a:lnTo>
                      <a:pt x="1353" y="328"/>
                    </a:lnTo>
                    <a:lnTo>
                      <a:pt x="1353" y="342"/>
                    </a:lnTo>
                    <a:lnTo>
                      <a:pt x="1360" y="362"/>
                    </a:lnTo>
                    <a:lnTo>
                      <a:pt x="1366" y="383"/>
                    </a:lnTo>
                    <a:lnTo>
                      <a:pt x="1366" y="403"/>
                    </a:lnTo>
                    <a:lnTo>
                      <a:pt x="1380" y="424"/>
                    </a:lnTo>
                    <a:lnTo>
                      <a:pt x="1387" y="444"/>
                    </a:lnTo>
                    <a:lnTo>
                      <a:pt x="1394" y="465"/>
                    </a:lnTo>
                    <a:lnTo>
                      <a:pt x="1394" y="485"/>
                    </a:lnTo>
                    <a:lnTo>
                      <a:pt x="1401" y="506"/>
                    </a:lnTo>
                    <a:lnTo>
                      <a:pt x="1401" y="526"/>
                    </a:lnTo>
                    <a:lnTo>
                      <a:pt x="1401" y="547"/>
                    </a:lnTo>
                    <a:lnTo>
                      <a:pt x="1401" y="574"/>
                    </a:lnTo>
                    <a:lnTo>
                      <a:pt x="1394" y="594"/>
                    </a:lnTo>
                    <a:lnTo>
                      <a:pt x="1387" y="615"/>
                    </a:lnTo>
                    <a:lnTo>
                      <a:pt x="1366" y="635"/>
                    </a:lnTo>
                    <a:lnTo>
                      <a:pt x="1346" y="649"/>
                    </a:lnTo>
                    <a:lnTo>
                      <a:pt x="1339" y="663"/>
                    </a:lnTo>
                    <a:lnTo>
                      <a:pt x="1325" y="676"/>
                    </a:lnTo>
                    <a:lnTo>
                      <a:pt x="1312" y="697"/>
                    </a:lnTo>
                    <a:lnTo>
                      <a:pt x="1305" y="717"/>
                    </a:lnTo>
                    <a:lnTo>
                      <a:pt x="1305" y="738"/>
                    </a:lnTo>
                    <a:lnTo>
                      <a:pt x="1305" y="758"/>
                    </a:lnTo>
                    <a:lnTo>
                      <a:pt x="1319" y="779"/>
                    </a:lnTo>
                    <a:lnTo>
                      <a:pt x="1332" y="799"/>
                    </a:lnTo>
                    <a:lnTo>
                      <a:pt x="1339" y="820"/>
                    </a:lnTo>
                    <a:lnTo>
                      <a:pt x="1353" y="840"/>
                    </a:lnTo>
                    <a:lnTo>
                      <a:pt x="1353" y="861"/>
                    </a:lnTo>
                    <a:lnTo>
                      <a:pt x="1353" y="881"/>
                    </a:lnTo>
                    <a:lnTo>
                      <a:pt x="1353" y="902"/>
                    </a:lnTo>
                    <a:lnTo>
                      <a:pt x="1339" y="922"/>
                    </a:lnTo>
                    <a:lnTo>
                      <a:pt x="1325" y="943"/>
                    </a:lnTo>
                    <a:lnTo>
                      <a:pt x="1312" y="963"/>
                    </a:lnTo>
                    <a:lnTo>
                      <a:pt x="1298" y="984"/>
                    </a:lnTo>
                    <a:lnTo>
                      <a:pt x="1284" y="997"/>
                    </a:lnTo>
                    <a:lnTo>
                      <a:pt x="1264" y="1004"/>
                    </a:lnTo>
                    <a:lnTo>
                      <a:pt x="1237" y="1018"/>
                    </a:lnTo>
                    <a:lnTo>
                      <a:pt x="1223" y="1018"/>
                    </a:lnTo>
                    <a:lnTo>
                      <a:pt x="1196" y="1025"/>
                    </a:lnTo>
                    <a:lnTo>
                      <a:pt x="1168" y="1031"/>
                    </a:lnTo>
                    <a:lnTo>
                      <a:pt x="1148" y="1038"/>
                    </a:lnTo>
                    <a:lnTo>
                      <a:pt x="1127" y="1045"/>
                    </a:lnTo>
                    <a:lnTo>
                      <a:pt x="1107" y="1059"/>
                    </a:lnTo>
                    <a:lnTo>
                      <a:pt x="1086" y="1072"/>
                    </a:lnTo>
                    <a:lnTo>
                      <a:pt x="1073" y="1086"/>
                    </a:lnTo>
                    <a:lnTo>
                      <a:pt x="1045" y="1107"/>
                    </a:lnTo>
                    <a:lnTo>
                      <a:pt x="1025" y="1114"/>
                    </a:lnTo>
                    <a:lnTo>
                      <a:pt x="1004" y="1120"/>
                    </a:lnTo>
                    <a:lnTo>
                      <a:pt x="984" y="1120"/>
                    </a:lnTo>
                    <a:lnTo>
                      <a:pt x="963" y="1127"/>
                    </a:lnTo>
                    <a:lnTo>
                      <a:pt x="943" y="1134"/>
                    </a:lnTo>
                    <a:lnTo>
                      <a:pt x="922" y="1141"/>
                    </a:lnTo>
                    <a:lnTo>
                      <a:pt x="902" y="1148"/>
                    </a:lnTo>
                    <a:lnTo>
                      <a:pt x="881" y="1161"/>
                    </a:lnTo>
                    <a:lnTo>
                      <a:pt x="854" y="1175"/>
                    </a:lnTo>
                    <a:lnTo>
                      <a:pt x="840" y="1182"/>
                    </a:lnTo>
                    <a:lnTo>
                      <a:pt x="820" y="1182"/>
                    </a:lnTo>
                    <a:lnTo>
                      <a:pt x="792" y="1182"/>
                    </a:lnTo>
                    <a:lnTo>
                      <a:pt x="779" y="1182"/>
                    </a:lnTo>
                    <a:lnTo>
                      <a:pt x="758" y="1182"/>
                    </a:lnTo>
                    <a:lnTo>
                      <a:pt x="738" y="1182"/>
                    </a:lnTo>
                    <a:lnTo>
                      <a:pt x="717" y="1182"/>
                    </a:lnTo>
                    <a:lnTo>
                      <a:pt x="697" y="1182"/>
                    </a:lnTo>
                    <a:lnTo>
                      <a:pt x="670" y="1175"/>
                    </a:lnTo>
                    <a:lnTo>
                      <a:pt x="656" y="1175"/>
                    </a:lnTo>
                    <a:lnTo>
                      <a:pt x="629" y="1168"/>
                    </a:lnTo>
                    <a:lnTo>
                      <a:pt x="615" y="1168"/>
                    </a:lnTo>
                    <a:lnTo>
                      <a:pt x="594" y="1168"/>
                    </a:lnTo>
                    <a:lnTo>
                      <a:pt x="574" y="1161"/>
                    </a:lnTo>
                    <a:lnTo>
                      <a:pt x="553" y="1161"/>
                    </a:lnTo>
                    <a:lnTo>
                      <a:pt x="526" y="1161"/>
                    </a:lnTo>
                    <a:lnTo>
                      <a:pt x="512" y="1161"/>
                    </a:lnTo>
                    <a:lnTo>
                      <a:pt x="492" y="1168"/>
                    </a:lnTo>
                    <a:lnTo>
                      <a:pt x="471" y="1168"/>
                    </a:lnTo>
                    <a:lnTo>
                      <a:pt x="451" y="1168"/>
                    </a:lnTo>
                    <a:lnTo>
                      <a:pt x="430" y="1168"/>
                    </a:lnTo>
                    <a:lnTo>
                      <a:pt x="410" y="1168"/>
                    </a:lnTo>
                    <a:lnTo>
                      <a:pt x="383" y="1175"/>
                    </a:lnTo>
                    <a:lnTo>
                      <a:pt x="362" y="1175"/>
                    </a:lnTo>
                    <a:lnTo>
                      <a:pt x="335" y="1175"/>
                    </a:lnTo>
                    <a:lnTo>
                      <a:pt x="314" y="1168"/>
                    </a:lnTo>
                    <a:lnTo>
                      <a:pt x="294" y="1168"/>
                    </a:lnTo>
                    <a:lnTo>
                      <a:pt x="266" y="1161"/>
                    </a:lnTo>
                    <a:lnTo>
                      <a:pt x="253" y="1161"/>
                    </a:lnTo>
                    <a:lnTo>
                      <a:pt x="246" y="1148"/>
                    </a:lnTo>
                    <a:lnTo>
                      <a:pt x="239" y="1127"/>
                    </a:lnTo>
                    <a:lnTo>
                      <a:pt x="232" y="1107"/>
                    </a:lnTo>
                    <a:lnTo>
                      <a:pt x="205" y="1093"/>
                    </a:lnTo>
                    <a:lnTo>
                      <a:pt x="191" y="1093"/>
                    </a:lnTo>
                    <a:lnTo>
                      <a:pt x="171" y="1079"/>
                    </a:lnTo>
                    <a:lnTo>
                      <a:pt x="150" y="1072"/>
                    </a:lnTo>
                    <a:lnTo>
                      <a:pt x="137" y="1052"/>
                    </a:lnTo>
                    <a:lnTo>
                      <a:pt x="123" y="1031"/>
                    </a:lnTo>
                    <a:lnTo>
                      <a:pt x="116" y="1011"/>
                    </a:lnTo>
                    <a:lnTo>
                      <a:pt x="109" y="990"/>
                    </a:lnTo>
                    <a:lnTo>
                      <a:pt x="109" y="970"/>
                    </a:lnTo>
                    <a:lnTo>
                      <a:pt x="116" y="949"/>
                    </a:lnTo>
                    <a:lnTo>
                      <a:pt x="116" y="929"/>
                    </a:lnTo>
                    <a:lnTo>
                      <a:pt x="116" y="908"/>
                    </a:lnTo>
                    <a:lnTo>
                      <a:pt x="96" y="881"/>
                    </a:lnTo>
                    <a:lnTo>
                      <a:pt x="89" y="867"/>
                    </a:lnTo>
                    <a:lnTo>
                      <a:pt x="75" y="847"/>
                    </a:lnTo>
                    <a:lnTo>
                      <a:pt x="68" y="833"/>
                    </a:lnTo>
                    <a:lnTo>
                      <a:pt x="55" y="813"/>
                    </a:lnTo>
                    <a:lnTo>
                      <a:pt x="41" y="792"/>
                    </a:lnTo>
                    <a:lnTo>
                      <a:pt x="34" y="772"/>
                    </a:lnTo>
                    <a:lnTo>
                      <a:pt x="27" y="751"/>
                    </a:lnTo>
                    <a:lnTo>
                      <a:pt x="27" y="731"/>
                    </a:lnTo>
                    <a:lnTo>
                      <a:pt x="27" y="710"/>
                    </a:lnTo>
                    <a:lnTo>
                      <a:pt x="20" y="690"/>
                    </a:lnTo>
                    <a:lnTo>
                      <a:pt x="20" y="669"/>
                    </a:lnTo>
                    <a:lnTo>
                      <a:pt x="34" y="649"/>
                    </a:lnTo>
                    <a:lnTo>
                      <a:pt x="55" y="628"/>
                    </a:lnTo>
                    <a:lnTo>
                      <a:pt x="55" y="608"/>
                    </a:lnTo>
                    <a:lnTo>
                      <a:pt x="55" y="587"/>
                    </a:lnTo>
                    <a:lnTo>
                      <a:pt x="55" y="567"/>
                    </a:lnTo>
                    <a:lnTo>
                      <a:pt x="55" y="553"/>
                    </a:lnTo>
                    <a:lnTo>
                      <a:pt x="34" y="533"/>
                    </a:lnTo>
                    <a:lnTo>
                      <a:pt x="27" y="512"/>
                    </a:lnTo>
                    <a:lnTo>
                      <a:pt x="14" y="492"/>
                    </a:lnTo>
                    <a:lnTo>
                      <a:pt x="7" y="471"/>
                    </a:lnTo>
                    <a:lnTo>
                      <a:pt x="7" y="451"/>
                    </a:lnTo>
                    <a:lnTo>
                      <a:pt x="7" y="430"/>
                    </a:lnTo>
                    <a:lnTo>
                      <a:pt x="0" y="410"/>
                    </a:lnTo>
                    <a:lnTo>
                      <a:pt x="0" y="389"/>
                    </a:lnTo>
                    <a:lnTo>
                      <a:pt x="0" y="362"/>
                    </a:lnTo>
                    <a:lnTo>
                      <a:pt x="0" y="348"/>
                    </a:lnTo>
                    <a:lnTo>
                      <a:pt x="14" y="328"/>
                    </a:lnTo>
                    <a:lnTo>
                      <a:pt x="20" y="308"/>
                    </a:lnTo>
                    <a:lnTo>
                      <a:pt x="20" y="294"/>
                    </a:lnTo>
                    <a:lnTo>
                      <a:pt x="27" y="273"/>
                    </a:lnTo>
                    <a:lnTo>
                      <a:pt x="20" y="253"/>
                    </a:lnTo>
                    <a:lnTo>
                      <a:pt x="20" y="232"/>
                    </a:lnTo>
                    <a:lnTo>
                      <a:pt x="48" y="219"/>
                    </a:lnTo>
                    <a:lnTo>
                      <a:pt x="89" y="20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91" name="Rectangle 7"/>
              <p:cNvSpPr>
                <a:spLocks noChangeArrowheads="1"/>
              </p:cNvSpPr>
              <p:nvPr/>
            </p:nvSpPr>
            <p:spPr bwMode="auto">
              <a:xfrm>
                <a:off x="2148" y="1568"/>
                <a:ext cx="1462" cy="16"/>
              </a:xfrm>
              <a:prstGeom prst="rect">
                <a:avLst/>
              </a:prstGeom>
              <a:blipFill dpi="0" rotWithShape="0">
                <a:blip r:embed="rId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92" name="Rectangle 8"/>
              <p:cNvSpPr>
                <a:spLocks noChangeArrowheads="1"/>
              </p:cNvSpPr>
              <p:nvPr/>
            </p:nvSpPr>
            <p:spPr bwMode="auto">
              <a:xfrm>
                <a:off x="2148" y="1584"/>
                <a:ext cx="1462" cy="15"/>
              </a:xfrm>
              <a:prstGeom prst="rect">
                <a:avLst/>
              </a:prstGeom>
              <a:blipFill dpi="0" rotWithShape="0">
                <a:blip r:embed="rId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93" name="Rectangle 9"/>
              <p:cNvSpPr>
                <a:spLocks noChangeArrowheads="1"/>
              </p:cNvSpPr>
              <p:nvPr/>
            </p:nvSpPr>
            <p:spPr bwMode="auto">
              <a:xfrm>
                <a:off x="2148" y="1599"/>
                <a:ext cx="1462" cy="16"/>
              </a:xfrm>
              <a:prstGeom prst="rect">
                <a:avLst/>
              </a:prstGeom>
              <a:blipFill dpi="0" rotWithShape="0">
                <a:blip r:embed="rId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94" name="Rectangle 10"/>
              <p:cNvSpPr>
                <a:spLocks noChangeArrowheads="1"/>
              </p:cNvSpPr>
              <p:nvPr/>
            </p:nvSpPr>
            <p:spPr bwMode="auto">
              <a:xfrm>
                <a:off x="2148" y="1615"/>
                <a:ext cx="1462" cy="15"/>
              </a:xfrm>
              <a:prstGeom prst="rect">
                <a:avLst/>
              </a:prstGeom>
              <a:blipFill dpi="0" rotWithShape="0">
                <a:blip r:embed="rId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95" name="Rectangle 11"/>
              <p:cNvSpPr>
                <a:spLocks noChangeArrowheads="1"/>
              </p:cNvSpPr>
              <p:nvPr/>
            </p:nvSpPr>
            <p:spPr bwMode="auto">
              <a:xfrm>
                <a:off x="2148" y="1630"/>
                <a:ext cx="1462" cy="16"/>
              </a:xfrm>
              <a:prstGeom prst="rect">
                <a:avLst/>
              </a:prstGeom>
              <a:blipFill dpi="0" rotWithShape="0">
                <a:blip r:embed="rId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96" name="Rectangle 12"/>
              <p:cNvSpPr>
                <a:spLocks noChangeArrowheads="1"/>
              </p:cNvSpPr>
              <p:nvPr/>
            </p:nvSpPr>
            <p:spPr bwMode="auto">
              <a:xfrm>
                <a:off x="2148" y="1646"/>
                <a:ext cx="1462" cy="15"/>
              </a:xfrm>
              <a:prstGeom prst="rect">
                <a:avLst/>
              </a:prstGeom>
              <a:blipFill dpi="0" rotWithShape="0">
                <a:blip r:embed="rId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97" name="Rectangle 13"/>
              <p:cNvSpPr>
                <a:spLocks noChangeArrowheads="1"/>
              </p:cNvSpPr>
              <p:nvPr/>
            </p:nvSpPr>
            <p:spPr bwMode="auto">
              <a:xfrm>
                <a:off x="2148" y="1661"/>
                <a:ext cx="1462" cy="16"/>
              </a:xfrm>
              <a:prstGeom prst="rect">
                <a:avLst/>
              </a:prstGeom>
              <a:blipFill dpi="0" rotWithShape="0">
                <a:blip r:embed="rId1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98" name="Rectangle 14"/>
              <p:cNvSpPr>
                <a:spLocks noChangeArrowheads="1"/>
              </p:cNvSpPr>
              <p:nvPr/>
            </p:nvSpPr>
            <p:spPr bwMode="auto">
              <a:xfrm>
                <a:off x="2148" y="1677"/>
                <a:ext cx="1462" cy="15"/>
              </a:xfrm>
              <a:prstGeom prst="rect">
                <a:avLst/>
              </a:prstGeom>
              <a:blipFill dpi="0" rotWithShape="0">
                <a:blip r:embed="rId1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99" name="Rectangle 15"/>
              <p:cNvSpPr>
                <a:spLocks noChangeArrowheads="1"/>
              </p:cNvSpPr>
              <p:nvPr/>
            </p:nvSpPr>
            <p:spPr bwMode="auto">
              <a:xfrm>
                <a:off x="2148" y="1692"/>
                <a:ext cx="1462" cy="16"/>
              </a:xfrm>
              <a:prstGeom prst="rect">
                <a:avLst/>
              </a:prstGeom>
              <a:blipFill dpi="0" rotWithShape="0">
                <a:blip r:embed="rId1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00" name="Rectangle 16"/>
              <p:cNvSpPr>
                <a:spLocks noChangeArrowheads="1"/>
              </p:cNvSpPr>
              <p:nvPr/>
            </p:nvSpPr>
            <p:spPr bwMode="auto">
              <a:xfrm>
                <a:off x="2148" y="1708"/>
                <a:ext cx="1462" cy="16"/>
              </a:xfrm>
              <a:prstGeom prst="rect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01" name="Rectangle 17"/>
              <p:cNvSpPr>
                <a:spLocks noChangeArrowheads="1"/>
              </p:cNvSpPr>
              <p:nvPr/>
            </p:nvSpPr>
            <p:spPr bwMode="auto">
              <a:xfrm>
                <a:off x="2148" y="1724"/>
                <a:ext cx="1462" cy="15"/>
              </a:xfrm>
              <a:prstGeom prst="rect">
                <a:avLst/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02" name="Rectangle 18"/>
              <p:cNvSpPr>
                <a:spLocks noChangeArrowheads="1"/>
              </p:cNvSpPr>
              <p:nvPr/>
            </p:nvSpPr>
            <p:spPr bwMode="auto">
              <a:xfrm>
                <a:off x="2148" y="1739"/>
                <a:ext cx="1462" cy="16"/>
              </a:xfrm>
              <a:prstGeom prst="rect">
                <a:avLst/>
              </a:prstGeom>
              <a:blipFill dpi="0" rotWithShape="0">
                <a:blip r:embed="rId1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03" name="Rectangle 19"/>
              <p:cNvSpPr>
                <a:spLocks noChangeArrowheads="1"/>
              </p:cNvSpPr>
              <p:nvPr/>
            </p:nvSpPr>
            <p:spPr bwMode="auto">
              <a:xfrm>
                <a:off x="2148" y="1755"/>
                <a:ext cx="1462" cy="15"/>
              </a:xfrm>
              <a:prstGeom prst="rect">
                <a:avLst/>
              </a:prstGeom>
              <a:blipFill dpi="0" rotWithShape="0">
                <a:blip r:embed="rId1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04" name="Rectangle 20"/>
              <p:cNvSpPr>
                <a:spLocks noChangeArrowheads="1"/>
              </p:cNvSpPr>
              <p:nvPr/>
            </p:nvSpPr>
            <p:spPr bwMode="auto">
              <a:xfrm>
                <a:off x="2148" y="1770"/>
                <a:ext cx="1462" cy="16"/>
              </a:xfrm>
              <a:prstGeom prst="rect">
                <a:avLst/>
              </a:prstGeom>
              <a:blipFill dpi="0" rotWithShape="0">
                <a:blip r:embed="rId1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05" name="Rectangle 21"/>
              <p:cNvSpPr>
                <a:spLocks noChangeArrowheads="1"/>
              </p:cNvSpPr>
              <p:nvPr/>
            </p:nvSpPr>
            <p:spPr bwMode="auto">
              <a:xfrm>
                <a:off x="2148" y="1786"/>
                <a:ext cx="1462" cy="15"/>
              </a:xfrm>
              <a:prstGeom prst="rect">
                <a:avLst/>
              </a:prstGeom>
              <a:blipFill dpi="0" rotWithShape="0">
                <a:blip r:embed="rId1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06" name="Rectangle 22"/>
              <p:cNvSpPr>
                <a:spLocks noChangeArrowheads="1"/>
              </p:cNvSpPr>
              <p:nvPr/>
            </p:nvSpPr>
            <p:spPr bwMode="auto">
              <a:xfrm>
                <a:off x="2148" y="1801"/>
                <a:ext cx="1462" cy="16"/>
              </a:xfrm>
              <a:prstGeom prst="rect">
                <a:avLst/>
              </a:prstGeom>
              <a:blipFill dpi="0" rotWithShape="0">
                <a:blip r:embed="rId1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07" name="Rectangle 23"/>
              <p:cNvSpPr>
                <a:spLocks noChangeArrowheads="1"/>
              </p:cNvSpPr>
              <p:nvPr/>
            </p:nvSpPr>
            <p:spPr bwMode="auto">
              <a:xfrm>
                <a:off x="2148" y="1817"/>
                <a:ext cx="1462" cy="15"/>
              </a:xfrm>
              <a:prstGeom prst="rect">
                <a:avLst/>
              </a:prstGeom>
              <a:blipFill dpi="0" rotWithShape="0">
                <a:blip r:embed="rId2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08" name="Rectangle 24"/>
              <p:cNvSpPr>
                <a:spLocks noChangeArrowheads="1"/>
              </p:cNvSpPr>
              <p:nvPr/>
            </p:nvSpPr>
            <p:spPr bwMode="auto">
              <a:xfrm>
                <a:off x="2148" y="1832"/>
                <a:ext cx="1462" cy="16"/>
              </a:xfrm>
              <a:prstGeom prst="rect">
                <a:avLst/>
              </a:prstGeom>
              <a:blipFill dpi="0" rotWithShape="0">
                <a:blip r:embed="rId2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09" name="Rectangle 25"/>
              <p:cNvSpPr>
                <a:spLocks noChangeArrowheads="1"/>
              </p:cNvSpPr>
              <p:nvPr/>
            </p:nvSpPr>
            <p:spPr bwMode="auto">
              <a:xfrm>
                <a:off x="2148" y="1848"/>
                <a:ext cx="1462" cy="15"/>
              </a:xfrm>
              <a:prstGeom prst="rect">
                <a:avLst/>
              </a:prstGeom>
              <a:blipFill dpi="0" rotWithShape="0">
                <a:blip r:embed="rId2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10" name="Rectangle 26"/>
              <p:cNvSpPr>
                <a:spLocks noChangeArrowheads="1"/>
              </p:cNvSpPr>
              <p:nvPr/>
            </p:nvSpPr>
            <p:spPr bwMode="auto">
              <a:xfrm>
                <a:off x="2148" y="1863"/>
                <a:ext cx="1462" cy="16"/>
              </a:xfrm>
              <a:prstGeom prst="rect">
                <a:avLst/>
              </a:prstGeom>
              <a:blipFill dpi="0" rotWithShape="0">
                <a:blip r:embed="rId2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11" name="Rectangle 27"/>
              <p:cNvSpPr>
                <a:spLocks noChangeArrowheads="1"/>
              </p:cNvSpPr>
              <p:nvPr/>
            </p:nvSpPr>
            <p:spPr bwMode="auto">
              <a:xfrm>
                <a:off x="2148" y="1879"/>
                <a:ext cx="1462" cy="16"/>
              </a:xfrm>
              <a:prstGeom prst="rect">
                <a:avLst/>
              </a:prstGeom>
              <a:blipFill dpi="0" rotWithShape="0">
                <a:blip r:embed="rId2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12" name="Rectangle 28"/>
              <p:cNvSpPr>
                <a:spLocks noChangeArrowheads="1"/>
              </p:cNvSpPr>
              <p:nvPr/>
            </p:nvSpPr>
            <p:spPr bwMode="auto">
              <a:xfrm>
                <a:off x="2148" y="1895"/>
                <a:ext cx="1462" cy="15"/>
              </a:xfrm>
              <a:prstGeom prst="rect">
                <a:avLst/>
              </a:prstGeom>
              <a:blipFill dpi="0" rotWithShape="0">
                <a:blip r:embed="rId2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13" name="Rectangle 29"/>
              <p:cNvSpPr>
                <a:spLocks noChangeArrowheads="1"/>
              </p:cNvSpPr>
              <p:nvPr/>
            </p:nvSpPr>
            <p:spPr bwMode="auto">
              <a:xfrm>
                <a:off x="2148" y="1910"/>
                <a:ext cx="1462" cy="16"/>
              </a:xfrm>
              <a:prstGeom prst="rect">
                <a:avLst/>
              </a:prstGeom>
              <a:blipFill dpi="0" rotWithShape="0">
                <a:blip r:embed="rId2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14" name="Rectangle 30"/>
              <p:cNvSpPr>
                <a:spLocks noChangeArrowheads="1"/>
              </p:cNvSpPr>
              <p:nvPr/>
            </p:nvSpPr>
            <p:spPr bwMode="auto">
              <a:xfrm>
                <a:off x="2148" y="1926"/>
                <a:ext cx="1462" cy="15"/>
              </a:xfrm>
              <a:prstGeom prst="rect">
                <a:avLst/>
              </a:prstGeom>
              <a:blipFill dpi="0" rotWithShape="0">
                <a:blip r:embed="rId2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15" name="Rectangle 31"/>
              <p:cNvSpPr>
                <a:spLocks noChangeArrowheads="1"/>
              </p:cNvSpPr>
              <p:nvPr/>
            </p:nvSpPr>
            <p:spPr bwMode="auto">
              <a:xfrm>
                <a:off x="2148" y="1941"/>
                <a:ext cx="1462" cy="16"/>
              </a:xfrm>
              <a:prstGeom prst="rect">
                <a:avLst/>
              </a:prstGeom>
              <a:blipFill dpi="0" rotWithShape="0">
                <a:blip r:embed="rId2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16" name="Rectangle 32"/>
              <p:cNvSpPr>
                <a:spLocks noChangeArrowheads="1"/>
              </p:cNvSpPr>
              <p:nvPr/>
            </p:nvSpPr>
            <p:spPr bwMode="auto">
              <a:xfrm>
                <a:off x="2148" y="1957"/>
                <a:ext cx="1462" cy="15"/>
              </a:xfrm>
              <a:prstGeom prst="rect">
                <a:avLst/>
              </a:prstGeom>
              <a:blipFill dpi="0" rotWithShape="0">
                <a:blip r:embed="rId2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17" name="Rectangle 33"/>
              <p:cNvSpPr>
                <a:spLocks noChangeArrowheads="1"/>
              </p:cNvSpPr>
              <p:nvPr/>
            </p:nvSpPr>
            <p:spPr bwMode="auto">
              <a:xfrm>
                <a:off x="2148" y="1972"/>
                <a:ext cx="1462" cy="16"/>
              </a:xfrm>
              <a:prstGeom prst="rect">
                <a:avLst/>
              </a:prstGeom>
              <a:blipFill dpi="0" rotWithShape="0">
                <a:blip r:embed="rId3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18" name="Rectangle 34"/>
              <p:cNvSpPr>
                <a:spLocks noChangeArrowheads="1"/>
              </p:cNvSpPr>
              <p:nvPr/>
            </p:nvSpPr>
            <p:spPr bwMode="auto">
              <a:xfrm>
                <a:off x="2148" y="1988"/>
                <a:ext cx="1462" cy="15"/>
              </a:xfrm>
              <a:prstGeom prst="rect">
                <a:avLst/>
              </a:prstGeom>
              <a:blipFill dpi="0" rotWithShape="0">
                <a:blip r:embed="rId3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19" name="Rectangle 35"/>
              <p:cNvSpPr>
                <a:spLocks noChangeArrowheads="1"/>
              </p:cNvSpPr>
              <p:nvPr/>
            </p:nvSpPr>
            <p:spPr bwMode="auto">
              <a:xfrm>
                <a:off x="2148" y="2003"/>
                <a:ext cx="1462" cy="16"/>
              </a:xfrm>
              <a:prstGeom prst="rect">
                <a:avLst/>
              </a:prstGeom>
              <a:blipFill dpi="0" rotWithShape="0">
                <a:blip r:embed="rId3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20" name="Rectangle 36"/>
              <p:cNvSpPr>
                <a:spLocks noChangeArrowheads="1"/>
              </p:cNvSpPr>
              <p:nvPr/>
            </p:nvSpPr>
            <p:spPr bwMode="auto">
              <a:xfrm>
                <a:off x="2148" y="2019"/>
                <a:ext cx="1462" cy="16"/>
              </a:xfrm>
              <a:prstGeom prst="rect">
                <a:avLst/>
              </a:prstGeom>
              <a:blipFill dpi="0" rotWithShape="0">
                <a:blip r:embed="rId3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21" name="Rectangle 37"/>
              <p:cNvSpPr>
                <a:spLocks noChangeArrowheads="1"/>
              </p:cNvSpPr>
              <p:nvPr/>
            </p:nvSpPr>
            <p:spPr bwMode="auto">
              <a:xfrm>
                <a:off x="2148" y="2035"/>
                <a:ext cx="1462" cy="15"/>
              </a:xfrm>
              <a:prstGeom prst="rect">
                <a:avLst/>
              </a:prstGeom>
              <a:blipFill dpi="0" rotWithShape="0">
                <a:blip r:embed="rId3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22" name="Rectangle 38"/>
              <p:cNvSpPr>
                <a:spLocks noChangeArrowheads="1"/>
              </p:cNvSpPr>
              <p:nvPr/>
            </p:nvSpPr>
            <p:spPr bwMode="auto">
              <a:xfrm>
                <a:off x="2148" y="2050"/>
                <a:ext cx="1462" cy="16"/>
              </a:xfrm>
              <a:prstGeom prst="rect">
                <a:avLst/>
              </a:prstGeom>
              <a:blipFill dpi="0" rotWithShape="0">
                <a:blip r:embed="rId3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23" name="Rectangle 39"/>
              <p:cNvSpPr>
                <a:spLocks noChangeArrowheads="1"/>
              </p:cNvSpPr>
              <p:nvPr/>
            </p:nvSpPr>
            <p:spPr bwMode="auto">
              <a:xfrm>
                <a:off x="2148" y="2066"/>
                <a:ext cx="1462" cy="15"/>
              </a:xfrm>
              <a:prstGeom prst="rect">
                <a:avLst/>
              </a:prstGeom>
              <a:blipFill dpi="0" rotWithShape="0">
                <a:blip r:embed="rId3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24" name="Rectangle 40"/>
              <p:cNvSpPr>
                <a:spLocks noChangeArrowheads="1"/>
              </p:cNvSpPr>
              <p:nvPr/>
            </p:nvSpPr>
            <p:spPr bwMode="auto">
              <a:xfrm>
                <a:off x="2148" y="2081"/>
                <a:ext cx="1462" cy="16"/>
              </a:xfrm>
              <a:prstGeom prst="rect">
                <a:avLst/>
              </a:prstGeom>
              <a:blipFill dpi="0" rotWithShape="0">
                <a:blip r:embed="rId3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25" name="Rectangle 41"/>
              <p:cNvSpPr>
                <a:spLocks noChangeArrowheads="1"/>
              </p:cNvSpPr>
              <p:nvPr/>
            </p:nvSpPr>
            <p:spPr bwMode="auto">
              <a:xfrm>
                <a:off x="2148" y="2097"/>
                <a:ext cx="1462" cy="15"/>
              </a:xfrm>
              <a:prstGeom prst="rect">
                <a:avLst/>
              </a:prstGeom>
              <a:blipFill dpi="0" rotWithShape="0">
                <a:blip r:embed="rId3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26" name="Rectangle 42"/>
              <p:cNvSpPr>
                <a:spLocks noChangeArrowheads="1"/>
              </p:cNvSpPr>
              <p:nvPr/>
            </p:nvSpPr>
            <p:spPr bwMode="auto">
              <a:xfrm>
                <a:off x="2148" y="2112"/>
                <a:ext cx="1462" cy="16"/>
              </a:xfrm>
              <a:prstGeom prst="rect">
                <a:avLst/>
              </a:prstGeom>
              <a:blipFill dpi="0" rotWithShape="0">
                <a:blip r:embed="rId3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27" name="Rectangle 43"/>
              <p:cNvSpPr>
                <a:spLocks noChangeArrowheads="1"/>
              </p:cNvSpPr>
              <p:nvPr/>
            </p:nvSpPr>
            <p:spPr bwMode="auto">
              <a:xfrm>
                <a:off x="2148" y="2128"/>
                <a:ext cx="1462" cy="15"/>
              </a:xfrm>
              <a:prstGeom prst="rect">
                <a:avLst/>
              </a:prstGeom>
              <a:blipFill dpi="0" rotWithShape="0">
                <a:blip r:embed="rId4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28" name="Rectangle 44"/>
              <p:cNvSpPr>
                <a:spLocks noChangeArrowheads="1"/>
              </p:cNvSpPr>
              <p:nvPr/>
            </p:nvSpPr>
            <p:spPr bwMode="auto">
              <a:xfrm>
                <a:off x="2148" y="2143"/>
                <a:ext cx="1462" cy="16"/>
              </a:xfrm>
              <a:prstGeom prst="rect">
                <a:avLst/>
              </a:prstGeom>
              <a:blipFill dpi="0" rotWithShape="0">
                <a:blip r:embed="rId4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29" name="Rectangle 45"/>
              <p:cNvSpPr>
                <a:spLocks noChangeArrowheads="1"/>
              </p:cNvSpPr>
              <p:nvPr/>
            </p:nvSpPr>
            <p:spPr bwMode="auto">
              <a:xfrm>
                <a:off x="2148" y="2159"/>
                <a:ext cx="1462" cy="16"/>
              </a:xfrm>
              <a:prstGeom prst="rect">
                <a:avLst/>
              </a:prstGeom>
              <a:blipFill dpi="0" rotWithShape="0">
                <a:blip r:embed="rId4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30" name="Rectangle 46"/>
              <p:cNvSpPr>
                <a:spLocks noChangeArrowheads="1"/>
              </p:cNvSpPr>
              <p:nvPr/>
            </p:nvSpPr>
            <p:spPr bwMode="auto">
              <a:xfrm>
                <a:off x="2148" y="2175"/>
                <a:ext cx="1462" cy="15"/>
              </a:xfrm>
              <a:prstGeom prst="rect">
                <a:avLst/>
              </a:prstGeom>
              <a:blipFill dpi="0" rotWithShape="0">
                <a:blip r:embed="rId4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31" name="Rectangle 47"/>
              <p:cNvSpPr>
                <a:spLocks noChangeArrowheads="1"/>
              </p:cNvSpPr>
              <p:nvPr/>
            </p:nvSpPr>
            <p:spPr bwMode="auto">
              <a:xfrm>
                <a:off x="2148" y="2190"/>
                <a:ext cx="1462" cy="16"/>
              </a:xfrm>
              <a:prstGeom prst="rect">
                <a:avLst/>
              </a:prstGeom>
              <a:blipFill dpi="0" rotWithShape="0">
                <a:blip r:embed="rId4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32" name="Rectangle 48"/>
              <p:cNvSpPr>
                <a:spLocks noChangeArrowheads="1"/>
              </p:cNvSpPr>
              <p:nvPr/>
            </p:nvSpPr>
            <p:spPr bwMode="auto">
              <a:xfrm>
                <a:off x="2148" y="2206"/>
                <a:ext cx="1462" cy="15"/>
              </a:xfrm>
              <a:prstGeom prst="rect">
                <a:avLst/>
              </a:prstGeom>
              <a:blipFill dpi="0" rotWithShape="0">
                <a:blip r:embed="rId4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33" name="Rectangle 49"/>
              <p:cNvSpPr>
                <a:spLocks noChangeArrowheads="1"/>
              </p:cNvSpPr>
              <p:nvPr/>
            </p:nvSpPr>
            <p:spPr bwMode="auto">
              <a:xfrm>
                <a:off x="2148" y="2221"/>
                <a:ext cx="1462" cy="16"/>
              </a:xfrm>
              <a:prstGeom prst="rect">
                <a:avLst/>
              </a:prstGeom>
              <a:blipFill dpi="0" rotWithShape="0">
                <a:blip r:embed="rId4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34" name="Rectangle 50"/>
              <p:cNvSpPr>
                <a:spLocks noChangeArrowheads="1"/>
              </p:cNvSpPr>
              <p:nvPr/>
            </p:nvSpPr>
            <p:spPr bwMode="auto">
              <a:xfrm>
                <a:off x="2148" y="2237"/>
                <a:ext cx="1462" cy="15"/>
              </a:xfrm>
              <a:prstGeom prst="rect">
                <a:avLst/>
              </a:prstGeom>
              <a:blipFill dpi="0" rotWithShape="0">
                <a:blip r:embed="rId4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35" name="Rectangle 51"/>
              <p:cNvSpPr>
                <a:spLocks noChangeArrowheads="1"/>
              </p:cNvSpPr>
              <p:nvPr/>
            </p:nvSpPr>
            <p:spPr bwMode="auto">
              <a:xfrm>
                <a:off x="2148" y="2252"/>
                <a:ext cx="1462" cy="16"/>
              </a:xfrm>
              <a:prstGeom prst="rect">
                <a:avLst/>
              </a:prstGeom>
              <a:blipFill dpi="0" rotWithShape="0">
                <a:blip r:embed="rId4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36" name="Rectangle 52"/>
              <p:cNvSpPr>
                <a:spLocks noChangeArrowheads="1"/>
              </p:cNvSpPr>
              <p:nvPr/>
            </p:nvSpPr>
            <p:spPr bwMode="auto">
              <a:xfrm>
                <a:off x="2148" y="2268"/>
                <a:ext cx="1462" cy="15"/>
              </a:xfrm>
              <a:prstGeom prst="rect">
                <a:avLst/>
              </a:prstGeom>
              <a:blipFill dpi="0" rotWithShape="0">
                <a:blip r:embed="rId4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37" name="Rectangle 53"/>
              <p:cNvSpPr>
                <a:spLocks noChangeArrowheads="1"/>
              </p:cNvSpPr>
              <p:nvPr/>
            </p:nvSpPr>
            <p:spPr bwMode="auto">
              <a:xfrm>
                <a:off x="2148" y="2283"/>
                <a:ext cx="1462" cy="16"/>
              </a:xfrm>
              <a:prstGeom prst="rect">
                <a:avLst/>
              </a:prstGeom>
              <a:blipFill dpi="0" rotWithShape="0">
                <a:blip r:embed="rId5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38" name="Rectangle 54"/>
              <p:cNvSpPr>
                <a:spLocks noChangeArrowheads="1"/>
              </p:cNvSpPr>
              <p:nvPr/>
            </p:nvSpPr>
            <p:spPr bwMode="auto">
              <a:xfrm>
                <a:off x="2148" y="2299"/>
                <a:ext cx="1462" cy="16"/>
              </a:xfrm>
              <a:prstGeom prst="rect">
                <a:avLst/>
              </a:prstGeom>
              <a:blipFill dpi="0" rotWithShape="0">
                <a:blip r:embed="rId5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39" name="Rectangle 55"/>
              <p:cNvSpPr>
                <a:spLocks noChangeArrowheads="1"/>
              </p:cNvSpPr>
              <p:nvPr/>
            </p:nvSpPr>
            <p:spPr bwMode="auto">
              <a:xfrm>
                <a:off x="2148" y="2315"/>
                <a:ext cx="1462" cy="15"/>
              </a:xfrm>
              <a:prstGeom prst="rect">
                <a:avLst/>
              </a:prstGeom>
              <a:blipFill dpi="0" rotWithShape="0">
                <a:blip r:embed="rId5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40" name="Rectangle 56"/>
              <p:cNvSpPr>
                <a:spLocks noChangeArrowheads="1"/>
              </p:cNvSpPr>
              <p:nvPr/>
            </p:nvSpPr>
            <p:spPr bwMode="auto">
              <a:xfrm>
                <a:off x="2148" y="2330"/>
                <a:ext cx="1462" cy="16"/>
              </a:xfrm>
              <a:prstGeom prst="rect">
                <a:avLst/>
              </a:prstGeom>
              <a:blipFill dpi="0" rotWithShape="0">
                <a:blip r:embed="rId5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41" name="Rectangle 57"/>
              <p:cNvSpPr>
                <a:spLocks noChangeArrowheads="1"/>
              </p:cNvSpPr>
              <p:nvPr/>
            </p:nvSpPr>
            <p:spPr bwMode="auto">
              <a:xfrm>
                <a:off x="2148" y="2346"/>
                <a:ext cx="1462" cy="15"/>
              </a:xfrm>
              <a:prstGeom prst="rect">
                <a:avLst/>
              </a:prstGeom>
              <a:blipFill dpi="0" rotWithShape="0">
                <a:blip r:embed="rId5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42" name="Rectangle 58"/>
              <p:cNvSpPr>
                <a:spLocks noChangeArrowheads="1"/>
              </p:cNvSpPr>
              <p:nvPr/>
            </p:nvSpPr>
            <p:spPr bwMode="auto">
              <a:xfrm>
                <a:off x="2148" y="2361"/>
                <a:ext cx="1462" cy="16"/>
              </a:xfrm>
              <a:prstGeom prst="rect">
                <a:avLst/>
              </a:prstGeom>
              <a:blipFill dpi="0" rotWithShape="0">
                <a:blip r:embed="rId5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43" name="Rectangle 59"/>
              <p:cNvSpPr>
                <a:spLocks noChangeArrowheads="1"/>
              </p:cNvSpPr>
              <p:nvPr/>
            </p:nvSpPr>
            <p:spPr bwMode="auto">
              <a:xfrm>
                <a:off x="2148" y="2377"/>
                <a:ext cx="1462" cy="15"/>
              </a:xfrm>
              <a:prstGeom prst="rect">
                <a:avLst/>
              </a:prstGeom>
              <a:blipFill dpi="0" rotWithShape="0">
                <a:blip r:embed="rId5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44" name="Rectangle 60"/>
              <p:cNvSpPr>
                <a:spLocks noChangeArrowheads="1"/>
              </p:cNvSpPr>
              <p:nvPr/>
            </p:nvSpPr>
            <p:spPr bwMode="auto">
              <a:xfrm>
                <a:off x="2148" y="2392"/>
                <a:ext cx="1462" cy="16"/>
              </a:xfrm>
              <a:prstGeom prst="rect">
                <a:avLst/>
              </a:prstGeom>
              <a:blipFill dpi="0" rotWithShape="0">
                <a:blip r:embed="rId5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45" name="Rectangle 61"/>
              <p:cNvSpPr>
                <a:spLocks noChangeArrowheads="1"/>
              </p:cNvSpPr>
              <p:nvPr/>
            </p:nvSpPr>
            <p:spPr bwMode="auto">
              <a:xfrm>
                <a:off x="2148" y="2408"/>
                <a:ext cx="1462" cy="15"/>
              </a:xfrm>
              <a:prstGeom prst="rect">
                <a:avLst/>
              </a:prstGeom>
              <a:blipFill dpi="0" rotWithShape="0">
                <a:blip r:embed="rId5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46" name="Rectangle 62"/>
              <p:cNvSpPr>
                <a:spLocks noChangeArrowheads="1"/>
              </p:cNvSpPr>
              <p:nvPr/>
            </p:nvSpPr>
            <p:spPr bwMode="auto">
              <a:xfrm>
                <a:off x="2148" y="2423"/>
                <a:ext cx="1462" cy="16"/>
              </a:xfrm>
              <a:prstGeom prst="rect">
                <a:avLst/>
              </a:prstGeom>
              <a:blipFill dpi="0" rotWithShape="0">
                <a:blip r:embed="rId5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47" name="Rectangle 63"/>
              <p:cNvSpPr>
                <a:spLocks noChangeArrowheads="1"/>
              </p:cNvSpPr>
              <p:nvPr/>
            </p:nvSpPr>
            <p:spPr bwMode="auto">
              <a:xfrm>
                <a:off x="2148" y="2439"/>
                <a:ext cx="1462" cy="15"/>
              </a:xfrm>
              <a:prstGeom prst="rect">
                <a:avLst/>
              </a:prstGeom>
              <a:blipFill dpi="0" rotWithShape="0">
                <a:blip r:embed="rId6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48" name="Rectangle 64"/>
              <p:cNvSpPr>
                <a:spLocks noChangeArrowheads="1"/>
              </p:cNvSpPr>
              <p:nvPr/>
            </p:nvSpPr>
            <p:spPr bwMode="auto">
              <a:xfrm>
                <a:off x="2148" y="2454"/>
                <a:ext cx="1462" cy="16"/>
              </a:xfrm>
              <a:prstGeom prst="rect">
                <a:avLst/>
              </a:prstGeom>
              <a:blipFill dpi="0" rotWithShape="0">
                <a:blip r:embed="rId6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49" name="Rectangle 65"/>
              <p:cNvSpPr>
                <a:spLocks noChangeArrowheads="1"/>
              </p:cNvSpPr>
              <p:nvPr/>
            </p:nvSpPr>
            <p:spPr bwMode="auto">
              <a:xfrm>
                <a:off x="2148" y="2470"/>
                <a:ext cx="1462" cy="16"/>
              </a:xfrm>
              <a:prstGeom prst="rect">
                <a:avLst/>
              </a:prstGeom>
              <a:blipFill dpi="0" rotWithShape="0">
                <a:blip r:embed="rId6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50" name="Rectangle 66"/>
              <p:cNvSpPr>
                <a:spLocks noChangeArrowheads="1"/>
              </p:cNvSpPr>
              <p:nvPr/>
            </p:nvSpPr>
            <p:spPr bwMode="auto">
              <a:xfrm>
                <a:off x="2148" y="2486"/>
                <a:ext cx="1462" cy="15"/>
              </a:xfrm>
              <a:prstGeom prst="rect">
                <a:avLst/>
              </a:prstGeom>
              <a:blipFill dpi="0" rotWithShape="0">
                <a:blip r:embed="rId6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51" name="Rectangle 67"/>
              <p:cNvSpPr>
                <a:spLocks noChangeArrowheads="1"/>
              </p:cNvSpPr>
              <p:nvPr/>
            </p:nvSpPr>
            <p:spPr bwMode="auto">
              <a:xfrm>
                <a:off x="2148" y="2501"/>
                <a:ext cx="1462" cy="16"/>
              </a:xfrm>
              <a:prstGeom prst="rect">
                <a:avLst/>
              </a:prstGeom>
              <a:blipFill dpi="0" rotWithShape="0">
                <a:blip r:embed="rId6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52" name="Rectangle 68"/>
              <p:cNvSpPr>
                <a:spLocks noChangeArrowheads="1"/>
              </p:cNvSpPr>
              <p:nvPr/>
            </p:nvSpPr>
            <p:spPr bwMode="auto">
              <a:xfrm>
                <a:off x="2148" y="2517"/>
                <a:ext cx="1462" cy="15"/>
              </a:xfrm>
              <a:prstGeom prst="rect">
                <a:avLst/>
              </a:prstGeom>
              <a:blipFill dpi="0" rotWithShape="0">
                <a:blip r:embed="rId6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53" name="Rectangle 69"/>
              <p:cNvSpPr>
                <a:spLocks noChangeArrowheads="1"/>
              </p:cNvSpPr>
              <p:nvPr/>
            </p:nvSpPr>
            <p:spPr bwMode="auto">
              <a:xfrm>
                <a:off x="2148" y="2532"/>
                <a:ext cx="1462" cy="16"/>
              </a:xfrm>
              <a:prstGeom prst="rect">
                <a:avLst/>
              </a:prstGeom>
              <a:blipFill dpi="0" rotWithShape="0">
                <a:blip r:embed="rId6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54" name="Rectangle 70"/>
              <p:cNvSpPr>
                <a:spLocks noChangeArrowheads="1"/>
              </p:cNvSpPr>
              <p:nvPr/>
            </p:nvSpPr>
            <p:spPr bwMode="auto">
              <a:xfrm>
                <a:off x="2148" y="2548"/>
                <a:ext cx="1462" cy="15"/>
              </a:xfrm>
              <a:prstGeom prst="rect">
                <a:avLst/>
              </a:prstGeom>
              <a:blipFill dpi="0" rotWithShape="0">
                <a:blip r:embed="rId6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55" name="Rectangle 71"/>
              <p:cNvSpPr>
                <a:spLocks noChangeArrowheads="1"/>
              </p:cNvSpPr>
              <p:nvPr/>
            </p:nvSpPr>
            <p:spPr bwMode="auto">
              <a:xfrm>
                <a:off x="2148" y="2563"/>
                <a:ext cx="1462" cy="16"/>
              </a:xfrm>
              <a:prstGeom prst="rect">
                <a:avLst/>
              </a:prstGeom>
              <a:blipFill dpi="0" rotWithShape="0">
                <a:blip r:embed="rId6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56" name="Rectangle 72"/>
              <p:cNvSpPr>
                <a:spLocks noChangeArrowheads="1"/>
              </p:cNvSpPr>
              <p:nvPr/>
            </p:nvSpPr>
            <p:spPr bwMode="auto">
              <a:xfrm>
                <a:off x="2148" y="2579"/>
                <a:ext cx="1462" cy="15"/>
              </a:xfrm>
              <a:prstGeom prst="rect">
                <a:avLst/>
              </a:prstGeom>
              <a:blipFill dpi="0" rotWithShape="0">
                <a:blip r:embed="rId6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57" name="Rectangle 73"/>
              <p:cNvSpPr>
                <a:spLocks noChangeArrowheads="1"/>
              </p:cNvSpPr>
              <p:nvPr/>
            </p:nvSpPr>
            <p:spPr bwMode="auto">
              <a:xfrm>
                <a:off x="2148" y="2594"/>
                <a:ext cx="1462" cy="16"/>
              </a:xfrm>
              <a:prstGeom prst="rect">
                <a:avLst/>
              </a:prstGeom>
              <a:blipFill dpi="0" rotWithShape="0">
                <a:blip r:embed="rId7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58" name="Rectangle 74"/>
              <p:cNvSpPr>
                <a:spLocks noChangeArrowheads="1"/>
              </p:cNvSpPr>
              <p:nvPr/>
            </p:nvSpPr>
            <p:spPr bwMode="auto">
              <a:xfrm>
                <a:off x="2148" y="2610"/>
                <a:ext cx="1462" cy="16"/>
              </a:xfrm>
              <a:prstGeom prst="rect">
                <a:avLst/>
              </a:prstGeom>
              <a:blipFill dpi="0" rotWithShape="0">
                <a:blip r:embed="rId7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59" name="Rectangle 75"/>
              <p:cNvSpPr>
                <a:spLocks noChangeArrowheads="1"/>
              </p:cNvSpPr>
              <p:nvPr/>
            </p:nvSpPr>
            <p:spPr bwMode="auto">
              <a:xfrm>
                <a:off x="2148" y="2626"/>
                <a:ext cx="1462" cy="15"/>
              </a:xfrm>
              <a:prstGeom prst="rect">
                <a:avLst/>
              </a:prstGeom>
              <a:blipFill dpi="0" rotWithShape="0">
                <a:blip r:embed="rId7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60" name="Rectangle 76"/>
              <p:cNvSpPr>
                <a:spLocks noChangeArrowheads="1"/>
              </p:cNvSpPr>
              <p:nvPr/>
            </p:nvSpPr>
            <p:spPr bwMode="auto">
              <a:xfrm>
                <a:off x="2148" y="2641"/>
                <a:ext cx="1462" cy="16"/>
              </a:xfrm>
              <a:prstGeom prst="rect">
                <a:avLst/>
              </a:prstGeom>
              <a:blipFill dpi="0" rotWithShape="0">
                <a:blip r:embed="rId7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61" name="Rectangle 77"/>
              <p:cNvSpPr>
                <a:spLocks noChangeArrowheads="1"/>
              </p:cNvSpPr>
              <p:nvPr/>
            </p:nvSpPr>
            <p:spPr bwMode="auto">
              <a:xfrm>
                <a:off x="2148" y="2657"/>
                <a:ext cx="1462" cy="15"/>
              </a:xfrm>
              <a:prstGeom prst="rect">
                <a:avLst/>
              </a:prstGeom>
              <a:blipFill dpi="0" rotWithShape="0">
                <a:blip r:embed="rId7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62" name="Rectangle 78"/>
              <p:cNvSpPr>
                <a:spLocks noChangeArrowheads="1"/>
              </p:cNvSpPr>
              <p:nvPr/>
            </p:nvSpPr>
            <p:spPr bwMode="auto">
              <a:xfrm>
                <a:off x="2148" y="2672"/>
                <a:ext cx="1462" cy="16"/>
              </a:xfrm>
              <a:prstGeom prst="rect">
                <a:avLst/>
              </a:prstGeom>
              <a:blipFill dpi="0" rotWithShape="0">
                <a:blip r:embed="rId7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63" name="Rectangle 79"/>
              <p:cNvSpPr>
                <a:spLocks noChangeArrowheads="1"/>
              </p:cNvSpPr>
              <p:nvPr/>
            </p:nvSpPr>
            <p:spPr bwMode="auto">
              <a:xfrm>
                <a:off x="2148" y="2688"/>
                <a:ext cx="1462" cy="15"/>
              </a:xfrm>
              <a:prstGeom prst="rect">
                <a:avLst/>
              </a:prstGeom>
              <a:blipFill dpi="0" rotWithShape="0">
                <a:blip r:embed="rId7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64" name="Rectangle 80"/>
              <p:cNvSpPr>
                <a:spLocks noChangeArrowheads="1"/>
              </p:cNvSpPr>
              <p:nvPr/>
            </p:nvSpPr>
            <p:spPr bwMode="auto">
              <a:xfrm>
                <a:off x="2148" y="2703"/>
                <a:ext cx="1462" cy="16"/>
              </a:xfrm>
              <a:prstGeom prst="rect">
                <a:avLst/>
              </a:prstGeom>
              <a:blipFill dpi="0" rotWithShape="0">
                <a:blip r:embed="rId7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65" name="Rectangle 81"/>
              <p:cNvSpPr>
                <a:spLocks noChangeArrowheads="1"/>
              </p:cNvSpPr>
              <p:nvPr/>
            </p:nvSpPr>
            <p:spPr bwMode="auto">
              <a:xfrm>
                <a:off x="2148" y="2719"/>
                <a:ext cx="1462" cy="15"/>
              </a:xfrm>
              <a:prstGeom prst="rect">
                <a:avLst/>
              </a:prstGeom>
              <a:blipFill dpi="0" rotWithShape="0">
                <a:blip r:embed="rId7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66" name="Rectangle 82"/>
              <p:cNvSpPr>
                <a:spLocks noChangeArrowheads="1"/>
              </p:cNvSpPr>
              <p:nvPr/>
            </p:nvSpPr>
            <p:spPr bwMode="auto">
              <a:xfrm>
                <a:off x="2148" y="2734"/>
                <a:ext cx="1462" cy="16"/>
              </a:xfrm>
              <a:prstGeom prst="rect">
                <a:avLst/>
              </a:prstGeom>
              <a:blipFill dpi="0" rotWithShape="0">
                <a:blip r:embed="rId7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67" name="Freeform 83"/>
              <p:cNvSpPr>
                <a:spLocks/>
              </p:cNvSpPr>
              <p:nvPr/>
            </p:nvSpPr>
            <p:spPr bwMode="auto">
              <a:xfrm>
                <a:off x="2148" y="1568"/>
                <a:ext cx="1462" cy="1182"/>
              </a:xfrm>
              <a:custGeom>
                <a:avLst/>
                <a:gdLst>
                  <a:gd name="T0" fmla="*/ 137 w 1462"/>
                  <a:gd name="T1" fmla="*/ 137 h 1182"/>
                  <a:gd name="T2" fmla="*/ 232 w 1462"/>
                  <a:gd name="T3" fmla="*/ 89 h 1182"/>
                  <a:gd name="T4" fmla="*/ 314 w 1462"/>
                  <a:gd name="T5" fmla="*/ 62 h 1182"/>
                  <a:gd name="T6" fmla="*/ 376 w 1462"/>
                  <a:gd name="T7" fmla="*/ 82 h 1182"/>
                  <a:gd name="T8" fmla="*/ 458 w 1462"/>
                  <a:gd name="T9" fmla="*/ 75 h 1182"/>
                  <a:gd name="T10" fmla="*/ 547 w 1462"/>
                  <a:gd name="T11" fmla="*/ 41 h 1182"/>
                  <a:gd name="T12" fmla="*/ 629 w 1462"/>
                  <a:gd name="T13" fmla="*/ 7 h 1182"/>
                  <a:gd name="T14" fmla="*/ 711 w 1462"/>
                  <a:gd name="T15" fmla="*/ 0 h 1182"/>
                  <a:gd name="T16" fmla="*/ 792 w 1462"/>
                  <a:gd name="T17" fmla="*/ 14 h 1182"/>
                  <a:gd name="T18" fmla="*/ 881 w 1462"/>
                  <a:gd name="T19" fmla="*/ 21 h 1182"/>
                  <a:gd name="T20" fmla="*/ 956 w 1462"/>
                  <a:gd name="T21" fmla="*/ 7 h 1182"/>
                  <a:gd name="T22" fmla="*/ 1038 w 1462"/>
                  <a:gd name="T23" fmla="*/ 0 h 1182"/>
                  <a:gd name="T24" fmla="*/ 1114 w 1462"/>
                  <a:gd name="T25" fmla="*/ 7 h 1182"/>
                  <a:gd name="T26" fmla="*/ 1189 w 1462"/>
                  <a:gd name="T27" fmla="*/ 48 h 1182"/>
                  <a:gd name="T28" fmla="*/ 1278 w 1462"/>
                  <a:gd name="T29" fmla="*/ 75 h 1182"/>
                  <a:gd name="T30" fmla="*/ 1360 w 1462"/>
                  <a:gd name="T31" fmla="*/ 75 h 1182"/>
                  <a:gd name="T32" fmla="*/ 1442 w 1462"/>
                  <a:gd name="T33" fmla="*/ 103 h 1182"/>
                  <a:gd name="T34" fmla="*/ 1448 w 1462"/>
                  <a:gd name="T35" fmla="*/ 178 h 1182"/>
                  <a:gd name="T36" fmla="*/ 1394 w 1462"/>
                  <a:gd name="T37" fmla="*/ 246 h 1182"/>
                  <a:gd name="T38" fmla="*/ 1353 w 1462"/>
                  <a:gd name="T39" fmla="*/ 328 h 1182"/>
                  <a:gd name="T40" fmla="*/ 1366 w 1462"/>
                  <a:gd name="T41" fmla="*/ 403 h 1182"/>
                  <a:gd name="T42" fmla="*/ 1394 w 1462"/>
                  <a:gd name="T43" fmla="*/ 485 h 1182"/>
                  <a:gd name="T44" fmla="*/ 1401 w 1462"/>
                  <a:gd name="T45" fmla="*/ 574 h 1182"/>
                  <a:gd name="T46" fmla="*/ 1346 w 1462"/>
                  <a:gd name="T47" fmla="*/ 649 h 1182"/>
                  <a:gd name="T48" fmla="*/ 1305 w 1462"/>
                  <a:gd name="T49" fmla="*/ 717 h 1182"/>
                  <a:gd name="T50" fmla="*/ 1332 w 1462"/>
                  <a:gd name="T51" fmla="*/ 799 h 1182"/>
                  <a:gd name="T52" fmla="*/ 1353 w 1462"/>
                  <a:gd name="T53" fmla="*/ 881 h 1182"/>
                  <a:gd name="T54" fmla="*/ 1312 w 1462"/>
                  <a:gd name="T55" fmla="*/ 963 h 1182"/>
                  <a:gd name="T56" fmla="*/ 1237 w 1462"/>
                  <a:gd name="T57" fmla="*/ 1018 h 1182"/>
                  <a:gd name="T58" fmla="*/ 1148 w 1462"/>
                  <a:gd name="T59" fmla="*/ 1038 h 1182"/>
                  <a:gd name="T60" fmla="*/ 1073 w 1462"/>
                  <a:gd name="T61" fmla="*/ 1086 h 1182"/>
                  <a:gd name="T62" fmla="*/ 984 w 1462"/>
                  <a:gd name="T63" fmla="*/ 1120 h 1182"/>
                  <a:gd name="T64" fmla="*/ 902 w 1462"/>
                  <a:gd name="T65" fmla="*/ 1148 h 1182"/>
                  <a:gd name="T66" fmla="*/ 820 w 1462"/>
                  <a:gd name="T67" fmla="*/ 1182 h 1182"/>
                  <a:gd name="T68" fmla="*/ 738 w 1462"/>
                  <a:gd name="T69" fmla="*/ 1182 h 1182"/>
                  <a:gd name="T70" fmla="*/ 656 w 1462"/>
                  <a:gd name="T71" fmla="*/ 1175 h 1182"/>
                  <a:gd name="T72" fmla="*/ 574 w 1462"/>
                  <a:gd name="T73" fmla="*/ 1161 h 1182"/>
                  <a:gd name="T74" fmla="*/ 492 w 1462"/>
                  <a:gd name="T75" fmla="*/ 1168 h 1182"/>
                  <a:gd name="T76" fmla="*/ 410 w 1462"/>
                  <a:gd name="T77" fmla="*/ 1168 h 1182"/>
                  <a:gd name="T78" fmla="*/ 314 w 1462"/>
                  <a:gd name="T79" fmla="*/ 1168 h 1182"/>
                  <a:gd name="T80" fmla="*/ 246 w 1462"/>
                  <a:gd name="T81" fmla="*/ 1148 h 1182"/>
                  <a:gd name="T82" fmla="*/ 191 w 1462"/>
                  <a:gd name="T83" fmla="*/ 1093 h 1182"/>
                  <a:gd name="T84" fmla="*/ 123 w 1462"/>
                  <a:gd name="T85" fmla="*/ 1031 h 1182"/>
                  <a:gd name="T86" fmla="*/ 116 w 1462"/>
                  <a:gd name="T87" fmla="*/ 949 h 1182"/>
                  <a:gd name="T88" fmla="*/ 89 w 1462"/>
                  <a:gd name="T89" fmla="*/ 867 h 1182"/>
                  <a:gd name="T90" fmla="*/ 41 w 1462"/>
                  <a:gd name="T91" fmla="*/ 792 h 1182"/>
                  <a:gd name="T92" fmla="*/ 27 w 1462"/>
                  <a:gd name="T93" fmla="*/ 710 h 1182"/>
                  <a:gd name="T94" fmla="*/ 55 w 1462"/>
                  <a:gd name="T95" fmla="*/ 628 h 1182"/>
                  <a:gd name="T96" fmla="*/ 55 w 1462"/>
                  <a:gd name="T97" fmla="*/ 553 h 1182"/>
                  <a:gd name="T98" fmla="*/ 7 w 1462"/>
                  <a:gd name="T99" fmla="*/ 471 h 1182"/>
                  <a:gd name="T100" fmla="*/ 0 w 1462"/>
                  <a:gd name="T101" fmla="*/ 389 h 1182"/>
                  <a:gd name="T102" fmla="*/ 20 w 1462"/>
                  <a:gd name="T103" fmla="*/ 308 h 1182"/>
                  <a:gd name="T104" fmla="*/ 20 w 1462"/>
                  <a:gd name="T105" fmla="*/ 232 h 118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462"/>
                  <a:gd name="T160" fmla="*/ 0 h 1182"/>
                  <a:gd name="T161" fmla="*/ 1462 w 1462"/>
                  <a:gd name="T162" fmla="*/ 1182 h 118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462" h="1182">
                    <a:moveTo>
                      <a:pt x="89" y="205"/>
                    </a:moveTo>
                    <a:lnTo>
                      <a:pt x="102" y="178"/>
                    </a:lnTo>
                    <a:lnTo>
                      <a:pt x="116" y="157"/>
                    </a:lnTo>
                    <a:lnTo>
                      <a:pt x="137" y="137"/>
                    </a:lnTo>
                    <a:lnTo>
                      <a:pt x="164" y="123"/>
                    </a:lnTo>
                    <a:lnTo>
                      <a:pt x="184" y="116"/>
                    </a:lnTo>
                    <a:lnTo>
                      <a:pt x="205" y="103"/>
                    </a:lnTo>
                    <a:lnTo>
                      <a:pt x="232" y="89"/>
                    </a:lnTo>
                    <a:lnTo>
                      <a:pt x="246" y="89"/>
                    </a:lnTo>
                    <a:lnTo>
                      <a:pt x="273" y="75"/>
                    </a:lnTo>
                    <a:lnTo>
                      <a:pt x="287" y="68"/>
                    </a:lnTo>
                    <a:lnTo>
                      <a:pt x="314" y="62"/>
                    </a:lnTo>
                    <a:lnTo>
                      <a:pt x="328" y="55"/>
                    </a:lnTo>
                    <a:lnTo>
                      <a:pt x="348" y="55"/>
                    </a:lnTo>
                    <a:lnTo>
                      <a:pt x="355" y="75"/>
                    </a:lnTo>
                    <a:lnTo>
                      <a:pt x="376" y="82"/>
                    </a:lnTo>
                    <a:lnTo>
                      <a:pt x="396" y="82"/>
                    </a:lnTo>
                    <a:lnTo>
                      <a:pt x="417" y="82"/>
                    </a:lnTo>
                    <a:lnTo>
                      <a:pt x="437" y="75"/>
                    </a:lnTo>
                    <a:lnTo>
                      <a:pt x="458" y="75"/>
                    </a:lnTo>
                    <a:lnTo>
                      <a:pt x="478" y="62"/>
                    </a:lnTo>
                    <a:lnTo>
                      <a:pt x="506" y="55"/>
                    </a:lnTo>
                    <a:lnTo>
                      <a:pt x="526" y="48"/>
                    </a:lnTo>
                    <a:lnTo>
                      <a:pt x="547" y="41"/>
                    </a:lnTo>
                    <a:lnTo>
                      <a:pt x="574" y="27"/>
                    </a:lnTo>
                    <a:lnTo>
                      <a:pt x="588" y="21"/>
                    </a:lnTo>
                    <a:lnTo>
                      <a:pt x="608" y="14"/>
                    </a:lnTo>
                    <a:lnTo>
                      <a:pt x="629" y="7"/>
                    </a:lnTo>
                    <a:lnTo>
                      <a:pt x="649" y="0"/>
                    </a:lnTo>
                    <a:lnTo>
                      <a:pt x="670" y="0"/>
                    </a:lnTo>
                    <a:lnTo>
                      <a:pt x="690" y="0"/>
                    </a:lnTo>
                    <a:lnTo>
                      <a:pt x="711" y="0"/>
                    </a:lnTo>
                    <a:lnTo>
                      <a:pt x="731" y="0"/>
                    </a:lnTo>
                    <a:lnTo>
                      <a:pt x="751" y="7"/>
                    </a:lnTo>
                    <a:lnTo>
                      <a:pt x="772" y="7"/>
                    </a:lnTo>
                    <a:lnTo>
                      <a:pt x="792" y="14"/>
                    </a:lnTo>
                    <a:lnTo>
                      <a:pt x="813" y="21"/>
                    </a:lnTo>
                    <a:lnTo>
                      <a:pt x="833" y="21"/>
                    </a:lnTo>
                    <a:lnTo>
                      <a:pt x="854" y="21"/>
                    </a:lnTo>
                    <a:lnTo>
                      <a:pt x="881" y="21"/>
                    </a:lnTo>
                    <a:lnTo>
                      <a:pt x="902" y="14"/>
                    </a:lnTo>
                    <a:lnTo>
                      <a:pt x="915" y="14"/>
                    </a:lnTo>
                    <a:lnTo>
                      <a:pt x="943" y="7"/>
                    </a:lnTo>
                    <a:lnTo>
                      <a:pt x="956" y="7"/>
                    </a:lnTo>
                    <a:lnTo>
                      <a:pt x="977" y="7"/>
                    </a:lnTo>
                    <a:lnTo>
                      <a:pt x="997" y="0"/>
                    </a:lnTo>
                    <a:lnTo>
                      <a:pt x="1018" y="0"/>
                    </a:lnTo>
                    <a:lnTo>
                      <a:pt x="1038" y="0"/>
                    </a:lnTo>
                    <a:lnTo>
                      <a:pt x="1066" y="0"/>
                    </a:lnTo>
                    <a:lnTo>
                      <a:pt x="1079" y="7"/>
                    </a:lnTo>
                    <a:lnTo>
                      <a:pt x="1100" y="7"/>
                    </a:lnTo>
                    <a:lnTo>
                      <a:pt x="1114" y="7"/>
                    </a:lnTo>
                    <a:lnTo>
                      <a:pt x="1134" y="14"/>
                    </a:lnTo>
                    <a:lnTo>
                      <a:pt x="1161" y="27"/>
                    </a:lnTo>
                    <a:lnTo>
                      <a:pt x="1175" y="34"/>
                    </a:lnTo>
                    <a:lnTo>
                      <a:pt x="1189" y="48"/>
                    </a:lnTo>
                    <a:lnTo>
                      <a:pt x="1209" y="68"/>
                    </a:lnTo>
                    <a:lnTo>
                      <a:pt x="1230" y="68"/>
                    </a:lnTo>
                    <a:lnTo>
                      <a:pt x="1257" y="75"/>
                    </a:lnTo>
                    <a:lnTo>
                      <a:pt x="1278" y="75"/>
                    </a:lnTo>
                    <a:lnTo>
                      <a:pt x="1298" y="75"/>
                    </a:lnTo>
                    <a:lnTo>
                      <a:pt x="1325" y="75"/>
                    </a:lnTo>
                    <a:lnTo>
                      <a:pt x="1339" y="75"/>
                    </a:lnTo>
                    <a:lnTo>
                      <a:pt x="1360" y="75"/>
                    </a:lnTo>
                    <a:lnTo>
                      <a:pt x="1387" y="82"/>
                    </a:lnTo>
                    <a:lnTo>
                      <a:pt x="1401" y="89"/>
                    </a:lnTo>
                    <a:lnTo>
                      <a:pt x="1428" y="89"/>
                    </a:lnTo>
                    <a:lnTo>
                      <a:pt x="1442" y="103"/>
                    </a:lnTo>
                    <a:lnTo>
                      <a:pt x="1462" y="123"/>
                    </a:lnTo>
                    <a:lnTo>
                      <a:pt x="1462" y="144"/>
                    </a:lnTo>
                    <a:lnTo>
                      <a:pt x="1462" y="164"/>
                    </a:lnTo>
                    <a:lnTo>
                      <a:pt x="1448" y="178"/>
                    </a:lnTo>
                    <a:lnTo>
                      <a:pt x="1435" y="198"/>
                    </a:lnTo>
                    <a:lnTo>
                      <a:pt x="1414" y="212"/>
                    </a:lnTo>
                    <a:lnTo>
                      <a:pt x="1407" y="226"/>
                    </a:lnTo>
                    <a:lnTo>
                      <a:pt x="1394" y="246"/>
                    </a:lnTo>
                    <a:lnTo>
                      <a:pt x="1373" y="267"/>
                    </a:lnTo>
                    <a:lnTo>
                      <a:pt x="1360" y="294"/>
                    </a:lnTo>
                    <a:lnTo>
                      <a:pt x="1360" y="308"/>
                    </a:lnTo>
                    <a:lnTo>
                      <a:pt x="1353" y="328"/>
                    </a:lnTo>
                    <a:lnTo>
                      <a:pt x="1353" y="342"/>
                    </a:lnTo>
                    <a:lnTo>
                      <a:pt x="1360" y="362"/>
                    </a:lnTo>
                    <a:lnTo>
                      <a:pt x="1366" y="383"/>
                    </a:lnTo>
                    <a:lnTo>
                      <a:pt x="1366" y="403"/>
                    </a:lnTo>
                    <a:lnTo>
                      <a:pt x="1380" y="424"/>
                    </a:lnTo>
                    <a:lnTo>
                      <a:pt x="1387" y="444"/>
                    </a:lnTo>
                    <a:lnTo>
                      <a:pt x="1394" y="465"/>
                    </a:lnTo>
                    <a:lnTo>
                      <a:pt x="1394" y="485"/>
                    </a:lnTo>
                    <a:lnTo>
                      <a:pt x="1401" y="506"/>
                    </a:lnTo>
                    <a:lnTo>
                      <a:pt x="1401" y="526"/>
                    </a:lnTo>
                    <a:lnTo>
                      <a:pt x="1401" y="547"/>
                    </a:lnTo>
                    <a:lnTo>
                      <a:pt x="1401" y="574"/>
                    </a:lnTo>
                    <a:lnTo>
                      <a:pt x="1394" y="594"/>
                    </a:lnTo>
                    <a:lnTo>
                      <a:pt x="1387" y="615"/>
                    </a:lnTo>
                    <a:lnTo>
                      <a:pt x="1366" y="635"/>
                    </a:lnTo>
                    <a:lnTo>
                      <a:pt x="1346" y="649"/>
                    </a:lnTo>
                    <a:lnTo>
                      <a:pt x="1339" y="663"/>
                    </a:lnTo>
                    <a:lnTo>
                      <a:pt x="1325" y="676"/>
                    </a:lnTo>
                    <a:lnTo>
                      <a:pt x="1312" y="697"/>
                    </a:lnTo>
                    <a:lnTo>
                      <a:pt x="1305" y="717"/>
                    </a:lnTo>
                    <a:lnTo>
                      <a:pt x="1305" y="738"/>
                    </a:lnTo>
                    <a:lnTo>
                      <a:pt x="1305" y="758"/>
                    </a:lnTo>
                    <a:lnTo>
                      <a:pt x="1319" y="779"/>
                    </a:lnTo>
                    <a:lnTo>
                      <a:pt x="1332" y="799"/>
                    </a:lnTo>
                    <a:lnTo>
                      <a:pt x="1339" y="820"/>
                    </a:lnTo>
                    <a:lnTo>
                      <a:pt x="1353" y="840"/>
                    </a:lnTo>
                    <a:lnTo>
                      <a:pt x="1353" y="861"/>
                    </a:lnTo>
                    <a:lnTo>
                      <a:pt x="1353" y="881"/>
                    </a:lnTo>
                    <a:lnTo>
                      <a:pt x="1353" y="902"/>
                    </a:lnTo>
                    <a:lnTo>
                      <a:pt x="1339" y="922"/>
                    </a:lnTo>
                    <a:lnTo>
                      <a:pt x="1325" y="943"/>
                    </a:lnTo>
                    <a:lnTo>
                      <a:pt x="1312" y="963"/>
                    </a:lnTo>
                    <a:lnTo>
                      <a:pt x="1298" y="984"/>
                    </a:lnTo>
                    <a:lnTo>
                      <a:pt x="1284" y="997"/>
                    </a:lnTo>
                    <a:lnTo>
                      <a:pt x="1264" y="1004"/>
                    </a:lnTo>
                    <a:lnTo>
                      <a:pt x="1237" y="1018"/>
                    </a:lnTo>
                    <a:lnTo>
                      <a:pt x="1223" y="1018"/>
                    </a:lnTo>
                    <a:lnTo>
                      <a:pt x="1196" y="1025"/>
                    </a:lnTo>
                    <a:lnTo>
                      <a:pt x="1168" y="1031"/>
                    </a:lnTo>
                    <a:lnTo>
                      <a:pt x="1148" y="1038"/>
                    </a:lnTo>
                    <a:lnTo>
                      <a:pt x="1127" y="1045"/>
                    </a:lnTo>
                    <a:lnTo>
                      <a:pt x="1107" y="1059"/>
                    </a:lnTo>
                    <a:lnTo>
                      <a:pt x="1086" y="1072"/>
                    </a:lnTo>
                    <a:lnTo>
                      <a:pt x="1073" y="1086"/>
                    </a:lnTo>
                    <a:lnTo>
                      <a:pt x="1045" y="1107"/>
                    </a:lnTo>
                    <a:lnTo>
                      <a:pt x="1025" y="1114"/>
                    </a:lnTo>
                    <a:lnTo>
                      <a:pt x="1004" y="1120"/>
                    </a:lnTo>
                    <a:lnTo>
                      <a:pt x="984" y="1120"/>
                    </a:lnTo>
                    <a:lnTo>
                      <a:pt x="963" y="1127"/>
                    </a:lnTo>
                    <a:lnTo>
                      <a:pt x="943" y="1134"/>
                    </a:lnTo>
                    <a:lnTo>
                      <a:pt x="922" y="1141"/>
                    </a:lnTo>
                    <a:lnTo>
                      <a:pt x="902" y="1148"/>
                    </a:lnTo>
                    <a:lnTo>
                      <a:pt x="881" y="1161"/>
                    </a:lnTo>
                    <a:lnTo>
                      <a:pt x="854" y="1175"/>
                    </a:lnTo>
                    <a:lnTo>
                      <a:pt x="840" y="1182"/>
                    </a:lnTo>
                    <a:lnTo>
                      <a:pt x="820" y="1182"/>
                    </a:lnTo>
                    <a:lnTo>
                      <a:pt x="792" y="1182"/>
                    </a:lnTo>
                    <a:lnTo>
                      <a:pt x="779" y="1182"/>
                    </a:lnTo>
                    <a:lnTo>
                      <a:pt x="758" y="1182"/>
                    </a:lnTo>
                    <a:lnTo>
                      <a:pt x="738" y="1182"/>
                    </a:lnTo>
                    <a:lnTo>
                      <a:pt x="717" y="1182"/>
                    </a:lnTo>
                    <a:lnTo>
                      <a:pt x="697" y="1182"/>
                    </a:lnTo>
                    <a:lnTo>
                      <a:pt x="670" y="1175"/>
                    </a:lnTo>
                    <a:lnTo>
                      <a:pt x="656" y="1175"/>
                    </a:lnTo>
                    <a:lnTo>
                      <a:pt x="629" y="1168"/>
                    </a:lnTo>
                    <a:lnTo>
                      <a:pt x="615" y="1168"/>
                    </a:lnTo>
                    <a:lnTo>
                      <a:pt x="594" y="1168"/>
                    </a:lnTo>
                    <a:lnTo>
                      <a:pt x="574" y="1161"/>
                    </a:lnTo>
                    <a:lnTo>
                      <a:pt x="553" y="1161"/>
                    </a:lnTo>
                    <a:lnTo>
                      <a:pt x="526" y="1161"/>
                    </a:lnTo>
                    <a:lnTo>
                      <a:pt x="512" y="1161"/>
                    </a:lnTo>
                    <a:lnTo>
                      <a:pt x="492" y="1168"/>
                    </a:lnTo>
                    <a:lnTo>
                      <a:pt x="471" y="1168"/>
                    </a:lnTo>
                    <a:lnTo>
                      <a:pt x="451" y="1168"/>
                    </a:lnTo>
                    <a:lnTo>
                      <a:pt x="430" y="1168"/>
                    </a:lnTo>
                    <a:lnTo>
                      <a:pt x="410" y="1168"/>
                    </a:lnTo>
                    <a:lnTo>
                      <a:pt x="383" y="1175"/>
                    </a:lnTo>
                    <a:lnTo>
                      <a:pt x="362" y="1175"/>
                    </a:lnTo>
                    <a:lnTo>
                      <a:pt x="335" y="1175"/>
                    </a:lnTo>
                    <a:lnTo>
                      <a:pt x="314" y="1168"/>
                    </a:lnTo>
                    <a:lnTo>
                      <a:pt x="294" y="1168"/>
                    </a:lnTo>
                    <a:lnTo>
                      <a:pt x="266" y="1161"/>
                    </a:lnTo>
                    <a:lnTo>
                      <a:pt x="253" y="1161"/>
                    </a:lnTo>
                    <a:lnTo>
                      <a:pt x="246" y="1148"/>
                    </a:lnTo>
                    <a:lnTo>
                      <a:pt x="239" y="1127"/>
                    </a:lnTo>
                    <a:lnTo>
                      <a:pt x="232" y="1107"/>
                    </a:lnTo>
                    <a:lnTo>
                      <a:pt x="205" y="1093"/>
                    </a:lnTo>
                    <a:lnTo>
                      <a:pt x="191" y="1093"/>
                    </a:lnTo>
                    <a:lnTo>
                      <a:pt x="171" y="1079"/>
                    </a:lnTo>
                    <a:lnTo>
                      <a:pt x="150" y="1072"/>
                    </a:lnTo>
                    <a:lnTo>
                      <a:pt x="137" y="1052"/>
                    </a:lnTo>
                    <a:lnTo>
                      <a:pt x="123" y="1031"/>
                    </a:lnTo>
                    <a:lnTo>
                      <a:pt x="116" y="1011"/>
                    </a:lnTo>
                    <a:lnTo>
                      <a:pt x="109" y="990"/>
                    </a:lnTo>
                    <a:lnTo>
                      <a:pt x="109" y="970"/>
                    </a:lnTo>
                    <a:lnTo>
                      <a:pt x="116" y="949"/>
                    </a:lnTo>
                    <a:lnTo>
                      <a:pt x="116" y="929"/>
                    </a:lnTo>
                    <a:lnTo>
                      <a:pt x="116" y="908"/>
                    </a:lnTo>
                    <a:lnTo>
                      <a:pt x="96" y="881"/>
                    </a:lnTo>
                    <a:lnTo>
                      <a:pt x="89" y="867"/>
                    </a:lnTo>
                    <a:lnTo>
                      <a:pt x="75" y="847"/>
                    </a:lnTo>
                    <a:lnTo>
                      <a:pt x="68" y="833"/>
                    </a:lnTo>
                    <a:lnTo>
                      <a:pt x="55" y="813"/>
                    </a:lnTo>
                    <a:lnTo>
                      <a:pt x="41" y="792"/>
                    </a:lnTo>
                    <a:lnTo>
                      <a:pt x="34" y="772"/>
                    </a:lnTo>
                    <a:lnTo>
                      <a:pt x="27" y="751"/>
                    </a:lnTo>
                    <a:lnTo>
                      <a:pt x="27" y="731"/>
                    </a:lnTo>
                    <a:lnTo>
                      <a:pt x="27" y="710"/>
                    </a:lnTo>
                    <a:lnTo>
                      <a:pt x="20" y="690"/>
                    </a:lnTo>
                    <a:lnTo>
                      <a:pt x="20" y="669"/>
                    </a:lnTo>
                    <a:lnTo>
                      <a:pt x="34" y="649"/>
                    </a:lnTo>
                    <a:lnTo>
                      <a:pt x="55" y="628"/>
                    </a:lnTo>
                    <a:lnTo>
                      <a:pt x="55" y="608"/>
                    </a:lnTo>
                    <a:lnTo>
                      <a:pt x="55" y="587"/>
                    </a:lnTo>
                    <a:lnTo>
                      <a:pt x="55" y="567"/>
                    </a:lnTo>
                    <a:lnTo>
                      <a:pt x="55" y="553"/>
                    </a:lnTo>
                    <a:lnTo>
                      <a:pt x="34" y="533"/>
                    </a:lnTo>
                    <a:lnTo>
                      <a:pt x="27" y="512"/>
                    </a:lnTo>
                    <a:lnTo>
                      <a:pt x="14" y="492"/>
                    </a:lnTo>
                    <a:lnTo>
                      <a:pt x="7" y="471"/>
                    </a:lnTo>
                    <a:lnTo>
                      <a:pt x="7" y="451"/>
                    </a:lnTo>
                    <a:lnTo>
                      <a:pt x="7" y="430"/>
                    </a:lnTo>
                    <a:lnTo>
                      <a:pt x="0" y="410"/>
                    </a:lnTo>
                    <a:lnTo>
                      <a:pt x="0" y="389"/>
                    </a:lnTo>
                    <a:lnTo>
                      <a:pt x="0" y="362"/>
                    </a:lnTo>
                    <a:lnTo>
                      <a:pt x="0" y="348"/>
                    </a:lnTo>
                    <a:lnTo>
                      <a:pt x="14" y="328"/>
                    </a:lnTo>
                    <a:lnTo>
                      <a:pt x="20" y="308"/>
                    </a:lnTo>
                    <a:lnTo>
                      <a:pt x="20" y="294"/>
                    </a:lnTo>
                    <a:lnTo>
                      <a:pt x="27" y="273"/>
                    </a:lnTo>
                    <a:lnTo>
                      <a:pt x="20" y="253"/>
                    </a:lnTo>
                    <a:lnTo>
                      <a:pt x="20" y="232"/>
                    </a:lnTo>
                    <a:lnTo>
                      <a:pt x="48" y="219"/>
                    </a:lnTo>
                    <a:lnTo>
                      <a:pt x="89" y="2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68" name="Rectangle 84"/>
              <p:cNvSpPr>
                <a:spLocks noChangeArrowheads="1"/>
              </p:cNvSpPr>
              <p:nvPr/>
            </p:nvSpPr>
            <p:spPr bwMode="auto">
              <a:xfrm>
                <a:off x="2148" y="1568"/>
                <a:ext cx="1462" cy="16"/>
              </a:xfrm>
              <a:prstGeom prst="rect">
                <a:avLst/>
              </a:prstGeom>
              <a:blipFill dpi="0" rotWithShape="0">
                <a:blip r:embed="rId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69" name="Rectangle 85"/>
              <p:cNvSpPr>
                <a:spLocks noChangeArrowheads="1"/>
              </p:cNvSpPr>
              <p:nvPr/>
            </p:nvSpPr>
            <p:spPr bwMode="auto">
              <a:xfrm>
                <a:off x="2148" y="1584"/>
                <a:ext cx="1462" cy="15"/>
              </a:xfrm>
              <a:prstGeom prst="rect">
                <a:avLst/>
              </a:prstGeom>
              <a:blipFill dpi="0" rotWithShape="0">
                <a:blip r:embed="rId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0" name="Rectangle 86"/>
              <p:cNvSpPr>
                <a:spLocks noChangeArrowheads="1"/>
              </p:cNvSpPr>
              <p:nvPr/>
            </p:nvSpPr>
            <p:spPr bwMode="auto">
              <a:xfrm>
                <a:off x="2148" y="1599"/>
                <a:ext cx="1462" cy="16"/>
              </a:xfrm>
              <a:prstGeom prst="rect">
                <a:avLst/>
              </a:prstGeom>
              <a:blipFill dpi="0" rotWithShape="0">
                <a:blip r:embed="rId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1" name="Rectangle 87"/>
              <p:cNvSpPr>
                <a:spLocks noChangeArrowheads="1"/>
              </p:cNvSpPr>
              <p:nvPr/>
            </p:nvSpPr>
            <p:spPr bwMode="auto">
              <a:xfrm>
                <a:off x="2148" y="1615"/>
                <a:ext cx="1462" cy="15"/>
              </a:xfrm>
              <a:prstGeom prst="rect">
                <a:avLst/>
              </a:prstGeom>
              <a:blipFill dpi="0" rotWithShape="0">
                <a:blip r:embed="rId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2" name="Rectangle 88"/>
              <p:cNvSpPr>
                <a:spLocks noChangeArrowheads="1"/>
              </p:cNvSpPr>
              <p:nvPr/>
            </p:nvSpPr>
            <p:spPr bwMode="auto">
              <a:xfrm>
                <a:off x="2148" y="1630"/>
                <a:ext cx="1462" cy="16"/>
              </a:xfrm>
              <a:prstGeom prst="rect">
                <a:avLst/>
              </a:prstGeom>
              <a:blipFill dpi="0" rotWithShape="0">
                <a:blip r:embed="rId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" name="Rectangle 89"/>
              <p:cNvSpPr>
                <a:spLocks noChangeArrowheads="1"/>
              </p:cNvSpPr>
              <p:nvPr/>
            </p:nvSpPr>
            <p:spPr bwMode="auto">
              <a:xfrm>
                <a:off x="2148" y="1646"/>
                <a:ext cx="1462" cy="15"/>
              </a:xfrm>
              <a:prstGeom prst="rect">
                <a:avLst/>
              </a:prstGeom>
              <a:blipFill dpi="0" rotWithShape="0">
                <a:blip r:embed="rId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" name="Rectangle 90"/>
              <p:cNvSpPr>
                <a:spLocks noChangeArrowheads="1"/>
              </p:cNvSpPr>
              <p:nvPr/>
            </p:nvSpPr>
            <p:spPr bwMode="auto">
              <a:xfrm>
                <a:off x="2148" y="1661"/>
                <a:ext cx="1462" cy="16"/>
              </a:xfrm>
              <a:prstGeom prst="rect">
                <a:avLst/>
              </a:prstGeom>
              <a:blipFill dpi="0" rotWithShape="0">
                <a:blip r:embed="rId1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" name="Rectangle 91"/>
              <p:cNvSpPr>
                <a:spLocks noChangeArrowheads="1"/>
              </p:cNvSpPr>
              <p:nvPr/>
            </p:nvSpPr>
            <p:spPr bwMode="auto">
              <a:xfrm>
                <a:off x="2148" y="1677"/>
                <a:ext cx="1462" cy="15"/>
              </a:xfrm>
              <a:prstGeom prst="rect">
                <a:avLst/>
              </a:prstGeom>
              <a:blipFill dpi="0" rotWithShape="0">
                <a:blip r:embed="rId1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6" name="Rectangle 92"/>
              <p:cNvSpPr>
                <a:spLocks noChangeArrowheads="1"/>
              </p:cNvSpPr>
              <p:nvPr/>
            </p:nvSpPr>
            <p:spPr bwMode="auto">
              <a:xfrm>
                <a:off x="2148" y="1692"/>
                <a:ext cx="1462" cy="16"/>
              </a:xfrm>
              <a:prstGeom prst="rect">
                <a:avLst/>
              </a:prstGeom>
              <a:blipFill dpi="0" rotWithShape="0">
                <a:blip r:embed="rId1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7" name="Rectangle 93"/>
              <p:cNvSpPr>
                <a:spLocks noChangeArrowheads="1"/>
              </p:cNvSpPr>
              <p:nvPr/>
            </p:nvSpPr>
            <p:spPr bwMode="auto">
              <a:xfrm>
                <a:off x="2148" y="1708"/>
                <a:ext cx="1462" cy="16"/>
              </a:xfrm>
              <a:prstGeom prst="rect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8" name="Rectangle 94"/>
              <p:cNvSpPr>
                <a:spLocks noChangeArrowheads="1"/>
              </p:cNvSpPr>
              <p:nvPr/>
            </p:nvSpPr>
            <p:spPr bwMode="auto">
              <a:xfrm>
                <a:off x="2148" y="1724"/>
                <a:ext cx="1462" cy="15"/>
              </a:xfrm>
              <a:prstGeom prst="rect">
                <a:avLst/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9" name="Rectangle 95"/>
              <p:cNvSpPr>
                <a:spLocks noChangeArrowheads="1"/>
              </p:cNvSpPr>
              <p:nvPr/>
            </p:nvSpPr>
            <p:spPr bwMode="auto">
              <a:xfrm>
                <a:off x="2148" y="1739"/>
                <a:ext cx="1462" cy="16"/>
              </a:xfrm>
              <a:prstGeom prst="rect">
                <a:avLst/>
              </a:prstGeom>
              <a:blipFill dpi="0" rotWithShape="0">
                <a:blip r:embed="rId1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80" name="Rectangle 96"/>
              <p:cNvSpPr>
                <a:spLocks noChangeArrowheads="1"/>
              </p:cNvSpPr>
              <p:nvPr/>
            </p:nvSpPr>
            <p:spPr bwMode="auto">
              <a:xfrm>
                <a:off x="2148" y="1755"/>
                <a:ext cx="1462" cy="15"/>
              </a:xfrm>
              <a:prstGeom prst="rect">
                <a:avLst/>
              </a:prstGeom>
              <a:blipFill dpi="0" rotWithShape="0">
                <a:blip r:embed="rId1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81" name="Rectangle 97"/>
              <p:cNvSpPr>
                <a:spLocks noChangeArrowheads="1"/>
              </p:cNvSpPr>
              <p:nvPr/>
            </p:nvSpPr>
            <p:spPr bwMode="auto">
              <a:xfrm>
                <a:off x="2148" y="1770"/>
                <a:ext cx="1462" cy="16"/>
              </a:xfrm>
              <a:prstGeom prst="rect">
                <a:avLst/>
              </a:prstGeom>
              <a:blipFill dpi="0" rotWithShape="0">
                <a:blip r:embed="rId1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82" name="Rectangle 98"/>
              <p:cNvSpPr>
                <a:spLocks noChangeArrowheads="1"/>
              </p:cNvSpPr>
              <p:nvPr/>
            </p:nvSpPr>
            <p:spPr bwMode="auto">
              <a:xfrm>
                <a:off x="2148" y="1786"/>
                <a:ext cx="1462" cy="15"/>
              </a:xfrm>
              <a:prstGeom prst="rect">
                <a:avLst/>
              </a:prstGeom>
              <a:blipFill dpi="0" rotWithShape="0">
                <a:blip r:embed="rId1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83" name="Rectangle 99"/>
              <p:cNvSpPr>
                <a:spLocks noChangeArrowheads="1"/>
              </p:cNvSpPr>
              <p:nvPr/>
            </p:nvSpPr>
            <p:spPr bwMode="auto">
              <a:xfrm>
                <a:off x="2148" y="1801"/>
                <a:ext cx="1462" cy="16"/>
              </a:xfrm>
              <a:prstGeom prst="rect">
                <a:avLst/>
              </a:prstGeom>
              <a:blipFill dpi="0" rotWithShape="0">
                <a:blip r:embed="rId1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84" name="Rectangle 100"/>
              <p:cNvSpPr>
                <a:spLocks noChangeArrowheads="1"/>
              </p:cNvSpPr>
              <p:nvPr/>
            </p:nvSpPr>
            <p:spPr bwMode="auto">
              <a:xfrm>
                <a:off x="2148" y="1817"/>
                <a:ext cx="1462" cy="15"/>
              </a:xfrm>
              <a:prstGeom prst="rect">
                <a:avLst/>
              </a:prstGeom>
              <a:blipFill dpi="0" rotWithShape="0">
                <a:blip r:embed="rId2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85" name="Rectangle 101"/>
              <p:cNvSpPr>
                <a:spLocks noChangeArrowheads="1"/>
              </p:cNvSpPr>
              <p:nvPr/>
            </p:nvSpPr>
            <p:spPr bwMode="auto">
              <a:xfrm>
                <a:off x="2148" y="1832"/>
                <a:ext cx="1462" cy="16"/>
              </a:xfrm>
              <a:prstGeom prst="rect">
                <a:avLst/>
              </a:prstGeom>
              <a:blipFill dpi="0" rotWithShape="0">
                <a:blip r:embed="rId2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86" name="Rectangle 102"/>
              <p:cNvSpPr>
                <a:spLocks noChangeArrowheads="1"/>
              </p:cNvSpPr>
              <p:nvPr/>
            </p:nvSpPr>
            <p:spPr bwMode="auto">
              <a:xfrm>
                <a:off x="2148" y="1848"/>
                <a:ext cx="1462" cy="15"/>
              </a:xfrm>
              <a:prstGeom prst="rect">
                <a:avLst/>
              </a:prstGeom>
              <a:blipFill dpi="0" rotWithShape="0">
                <a:blip r:embed="rId2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87" name="Rectangle 103"/>
              <p:cNvSpPr>
                <a:spLocks noChangeArrowheads="1"/>
              </p:cNvSpPr>
              <p:nvPr/>
            </p:nvSpPr>
            <p:spPr bwMode="auto">
              <a:xfrm>
                <a:off x="2148" y="1863"/>
                <a:ext cx="1462" cy="16"/>
              </a:xfrm>
              <a:prstGeom prst="rect">
                <a:avLst/>
              </a:prstGeom>
              <a:blipFill dpi="0" rotWithShape="0">
                <a:blip r:embed="rId2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88" name="Rectangle 104"/>
              <p:cNvSpPr>
                <a:spLocks noChangeArrowheads="1"/>
              </p:cNvSpPr>
              <p:nvPr/>
            </p:nvSpPr>
            <p:spPr bwMode="auto">
              <a:xfrm>
                <a:off x="2148" y="1879"/>
                <a:ext cx="1462" cy="16"/>
              </a:xfrm>
              <a:prstGeom prst="rect">
                <a:avLst/>
              </a:prstGeom>
              <a:blipFill dpi="0" rotWithShape="0">
                <a:blip r:embed="rId2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89" name="Rectangle 105"/>
              <p:cNvSpPr>
                <a:spLocks noChangeArrowheads="1"/>
              </p:cNvSpPr>
              <p:nvPr/>
            </p:nvSpPr>
            <p:spPr bwMode="auto">
              <a:xfrm>
                <a:off x="2148" y="1895"/>
                <a:ext cx="1462" cy="15"/>
              </a:xfrm>
              <a:prstGeom prst="rect">
                <a:avLst/>
              </a:prstGeom>
              <a:blipFill dpi="0" rotWithShape="0">
                <a:blip r:embed="rId2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90" name="Rectangle 106"/>
              <p:cNvSpPr>
                <a:spLocks noChangeArrowheads="1"/>
              </p:cNvSpPr>
              <p:nvPr/>
            </p:nvSpPr>
            <p:spPr bwMode="auto">
              <a:xfrm>
                <a:off x="2148" y="1910"/>
                <a:ext cx="1462" cy="16"/>
              </a:xfrm>
              <a:prstGeom prst="rect">
                <a:avLst/>
              </a:prstGeom>
              <a:blipFill dpi="0" rotWithShape="0">
                <a:blip r:embed="rId2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91" name="Rectangle 107"/>
              <p:cNvSpPr>
                <a:spLocks noChangeArrowheads="1"/>
              </p:cNvSpPr>
              <p:nvPr/>
            </p:nvSpPr>
            <p:spPr bwMode="auto">
              <a:xfrm>
                <a:off x="2148" y="1926"/>
                <a:ext cx="1462" cy="15"/>
              </a:xfrm>
              <a:prstGeom prst="rect">
                <a:avLst/>
              </a:prstGeom>
              <a:blipFill dpi="0" rotWithShape="0">
                <a:blip r:embed="rId2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92" name="Rectangle 108"/>
              <p:cNvSpPr>
                <a:spLocks noChangeArrowheads="1"/>
              </p:cNvSpPr>
              <p:nvPr/>
            </p:nvSpPr>
            <p:spPr bwMode="auto">
              <a:xfrm>
                <a:off x="2148" y="1941"/>
                <a:ext cx="1462" cy="16"/>
              </a:xfrm>
              <a:prstGeom prst="rect">
                <a:avLst/>
              </a:prstGeom>
              <a:blipFill dpi="0" rotWithShape="0">
                <a:blip r:embed="rId2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93" name="Rectangle 109"/>
              <p:cNvSpPr>
                <a:spLocks noChangeArrowheads="1"/>
              </p:cNvSpPr>
              <p:nvPr/>
            </p:nvSpPr>
            <p:spPr bwMode="auto">
              <a:xfrm>
                <a:off x="2148" y="1957"/>
                <a:ext cx="1462" cy="15"/>
              </a:xfrm>
              <a:prstGeom prst="rect">
                <a:avLst/>
              </a:prstGeom>
              <a:blipFill dpi="0" rotWithShape="0">
                <a:blip r:embed="rId2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94" name="Rectangle 110"/>
              <p:cNvSpPr>
                <a:spLocks noChangeArrowheads="1"/>
              </p:cNvSpPr>
              <p:nvPr/>
            </p:nvSpPr>
            <p:spPr bwMode="auto">
              <a:xfrm>
                <a:off x="2148" y="1972"/>
                <a:ext cx="1462" cy="16"/>
              </a:xfrm>
              <a:prstGeom prst="rect">
                <a:avLst/>
              </a:prstGeom>
              <a:blipFill dpi="0" rotWithShape="0">
                <a:blip r:embed="rId3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95" name="Rectangle 111"/>
              <p:cNvSpPr>
                <a:spLocks noChangeArrowheads="1"/>
              </p:cNvSpPr>
              <p:nvPr/>
            </p:nvSpPr>
            <p:spPr bwMode="auto">
              <a:xfrm>
                <a:off x="2148" y="1988"/>
                <a:ext cx="1462" cy="15"/>
              </a:xfrm>
              <a:prstGeom prst="rect">
                <a:avLst/>
              </a:prstGeom>
              <a:blipFill dpi="0" rotWithShape="0">
                <a:blip r:embed="rId3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96" name="Rectangle 112"/>
              <p:cNvSpPr>
                <a:spLocks noChangeArrowheads="1"/>
              </p:cNvSpPr>
              <p:nvPr/>
            </p:nvSpPr>
            <p:spPr bwMode="auto">
              <a:xfrm>
                <a:off x="2148" y="2003"/>
                <a:ext cx="1462" cy="16"/>
              </a:xfrm>
              <a:prstGeom prst="rect">
                <a:avLst/>
              </a:prstGeom>
              <a:blipFill dpi="0" rotWithShape="0">
                <a:blip r:embed="rId3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97" name="Rectangle 113"/>
              <p:cNvSpPr>
                <a:spLocks noChangeArrowheads="1"/>
              </p:cNvSpPr>
              <p:nvPr/>
            </p:nvSpPr>
            <p:spPr bwMode="auto">
              <a:xfrm>
                <a:off x="2148" y="2019"/>
                <a:ext cx="1462" cy="16"/>
              </a:xfrm>
              <a:prstGeom prst="rect">
                <a:avLst/>
              </a:prstGeom>
              <a:blipFill dpi="0" rotWithShape="0">
                <a:blip r:embed="rId3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98" name="Rectangle 114"/>
              <p:cNvSpPr>
                <a:spLocks noChangeArrowheads="1"/>
              </p:cNvSpPr>
              <p:nvPr/>
            </p:nvSpPr>
            <p:spPr bwMode="auto">
              <a:xfrm>
                <a:off x="2148" y="2035"/>
                <a:ext cx="1462" cy="15"/>
              </a:xfrm>
              <a:prstGeom prst="rect">
                <a:avLst/>
              </a:prstGeom>
              <a:blipFill dpi="0" rotWithShape="0">
                <a:blip r:embed="rId3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99" name="Rectangle 115"/>
              <p:cNvSpPr>
                <a:spLocks noChangeArrowheads="1"/>
              </p:cNvSpPr>
              <p:nvPr/>
            </p:nvSpPr>
            <p:spPr bwMode="auto">
              <a:xfrm>
                <a:off x="2148" y="2050"/>
                <a:ext cx="1462" cy="16"/>
              </a:xfrm>
              <a:prstGeom prst="rect">
                <a:avLst/>
              </a:prstGeom>
              <a:blipFill dpi="0" rotWithShape="0">
                <a:blip r:embed="rId3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00" name="Rectangle 116"/>
              <p:cNvSpPr>
                <a:spLocks noChangeArrowheads="1"/>
              </p:cNvSpPr>
              <p:nvPr/>
            </p:nvSpPr>
            <p:spPr bwMode="auto">
              <a:xfrm>
                <a:off x="2148" y="2066"/>
                <a:ext cx="1462" cy="15"/>
              </a:xfrm>
              <a:prstGeom prst="rect">
                <a:avLst/>
              </a:prstGeom>
              <a:blipFill dpi="0" rotWithShape="0">
                <a:blip r:embed="rId3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01" name="Rectangle 117"/>
              <p:cNvSpPr>
                <a:spLocks noChangeArrowheads="1"/>
              </p:cNvSpPr>
              <p:nvPr/>
            </p:nvSpPr>
            <p:spPr bwMode="auto">
              <a:xfrm>
                <a:off x="2148" y="2081"/>
                <a:ext cx="1462" cy="16"/>
              </a:xfrm>
              <a:prstGeom prst="rect">
                <a:avLst/>
              </a:prstGeom>
              <a:blipFill dpi="0" rotWithShape="0">
                <a:blip r:embed="rId3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02" name="Rectangle 118"/>
              <p:cNvSpPr>
                <a:spLocks noChangeArrowheads="1"/>
              </p:cNvSpPr>
              <p:nvPr/>
            </p:nvSpPr>
            <p:spPr bwMode="auto">
              <a:xfrm>
                <a:off x="2148" y="2097"/>
                <a:ext cx="1462" cy="15"/>
              </a:xfrm>
              <a:prstGeom prst="rect">
                <a:avLst/>
              </a:prstGeom>
              <a:blipFill dpi="0" rotWithShape="0">
                <a:blip r:embed="rId3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03" name="Rectangle 119"/>
              <p:cNvSpPr>
                <a:spLocks noChangeArrowheads="1"/>
              </p:cNvSpPr>
              <p:nvPr/>
            </p:nvSpPr>
            <p:spPr bwMode="auto">
              <a:xfrm>
                <a:off x="2148" y="2112"/>
                <a:ext cx="1462" cy="16"/>
              </a:xfrm>
              <a:prstGeom prst="rect">
                <a:avLst/>
              </a:prstGeom>
              <a:blipFill dpi="0" rotWithShape="0">
                <a:blip r:embed="rId3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04" name="Rectangle 120"/>
              <p:cNvSpPr>
                <a:spLocks noChangeArrowheads="1"/>
              </p:cNvSpPr>
              <p:nvPr/>
            </p:nvSpPr>
            <p:spPr bwMode="auto">
              <a:xfrm>
                <a:off x="2148" y="2128"/>
                <a:ext cx="1462" cy="15"/>
              </a:xfrm>
              <a:prstGeom prst="rect">
                <a:avLst/>
              </a:prstGeom>
              <a:blipFill dpi="0" rotWithShape="0">
                <a:blip r:embed="rId4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05" name="Rectangle 121"/>
              <p:cNvSpPr>
                <a:spLocks noChangeArrowheads="1"/>
              </p:cNvSpPr>
              <p:nvPr/>
            </p:nvSpPr>
            <p:spPr bwMode="auto">
              <a:xfrm>
                <a:off x="2148" y="2143"/>
                <a:ext cx="1462" cy="16"/>
              </a:xfrm>
              <a:prstGeom prst="rect">
                <a:avLst/>
              </a:prstGeom>
              <a:blipFill dpi="0" rotWithShape="0">
                <a:blip r:embed="rId4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06" name="Rectangle 122"/>
              <p:cNvSpPr>
                <a:spLocks noChangeArrowheads="1"/>
              </p:cNvSpPr>
              <p:nvPr/>
            </p:nvSpPr>
            <p:spPr bwMode="auto">
              <a:xfrm>
                <a:off x="2148" y="2159"/>
                <a:ext cx="1462" cy="16"/>
              </a:xfrm>
              <a:prstGeom prst="rect">
                <a:avLst/>
              </a:prstGeom>
              <a:blipFill dpi="0" rotWithShape="0">
                <a:blip r:embed="rId4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07" name="Rectangle 123"/>
              <p:cNvSpPr>
                <a:spLocks noChangeArrowheads="1"/>
              </p:cNvSpPr>
              <p:nvPr/>
            </p:nvSpPr>
            <p:spPr bwMode="auto">
              <a:xfrm>
                <a:off x="2148" y="2175"/>
                <a:ext cx="1462" cy="15"/>
              </a:xfrm>
              <a:prstGeom prst="rect">
                <a:avLst/>
              </a:prstGeom>
              <a:blipFill dpi="0" rotWithShape="0">
                <a:blip r:embed="rId4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08" name="Rectangle 124"/>
              <p:cNvSpPr>
                <a:spLocks noChangeArrowheads="1"/>
              </p:cNvSpPr>
              <p:nvPr/>
            </p:nvSpPr>
            <p:spPr bwMode="auto">
              <a:xfrm>
                <a:off x="2148" y="2190"/>
                <a:ext cx="1462" cy="16"/>
              </a:xfrm>
              <a:prstGeom prst="rect">
                <a:avLst/>
              </a:prstGeom>
              <a:blipFill dpi="0" rotWithShape="0">
                <a:blip r:embed="rId4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09" name="Rectangle 125"/>
              <p:cNvSpPr>
                <a:spLocks noChangeArrowheads="1"/>
              </p:cNvSpPr>
              <p:nvPr/>
            </p:nvSpPr>
            <p:spPr bwMode="auto">
              <a:xfrm>
                <a:off x="2148" y="2206"/>
                <a:ext cx="1462" cy="15"/>
              </a:xfrm>
              <a:prstGeom prst="rect">
                <a:avLst/>
              </a:prstGeom>
              <a:blipFill dpi="0" rotWithShape="0">
                <a:blip r:embed="rId4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10" name="Rectangle 126"/>
              <p:cNvSpPr>
                <a:spLocks noChangeArrowheads="1"/>
              </p:cNvSpPr>
              <p:nvPr/>
            </p:nvSpPr>
            <p:spPr bwMode="auto">
              <a:xfrm>
                <a:off x="2148" y="2221"/>
                <a:ext cx="1462" cy="16"/>
              </a:xfrm>
              <a:prstGeom prst="rect">
                <a:avLst/>
              </a:prstGeom>
              <a:blipFill dpi="0" rotWithShape="0">
                <a:blip r:embed="rId4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11" name="Rectangle 127"/>
              <p:cNvSpPr>
                <a:spLocks noChangeArrowheads="1"/>
              </p:cNvSpPr>
              <p:nvPr/>
            </p:nvSpPr>
            <p:spPr bwMode="auto">
              <a:xfrm>
                <a:off x="2148" y="2237"/>
                <a:ext cx="1462" cy="15"/>
              </a:xfrm>
              <a:prstGeom prst="rect">
                <a:avLst/>
              </a:prstGeom>
              <a:blipFill dpi="0" rotWithShape="0">
                <a:blip r:embed="rId4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12" name="Rectangle 128"/>
              <p:cNvSpPr>
                <a:spLocks noChangeArrowheads="1"/>
              </p:cNvSpPr>
              <p:nvPr/>
            </p:nvSpPr>
            <p:spPr bwMode="auto">
              <a:xfrm>
                <a:off x="2148" y="2252"/>
                <a:ext cx="1462" cy="16"/>
              </a:xfrm>
              <a:prstGeom prst="rect">
                <a:avLst/>
              </a:prstGeom>
              <a:blipFill dpi="0" rotWithShape="0">
                <a:blip r:embed="rId4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13" name="Rectangle 129"/>
              <p:cNvSpPr>
                <a:spLocks noChangeArrowheads="1"/>
              </p:cNvSpPr>
              <p:nvPr/>
            </p:nvSpPr>
            <p:spPr bwMode="auto">
              <a:xfrm>
                <a:off x="2148" y="2268"/>
                <a:ext cx="1462" cy="15"/>
              </a:xfrm>
              <a:prstGeom prst="rect">
                <a:avLst/>
              </a:prstGeom>
              <a:blipFill dpi="0" rotWithShape="0">
                <a:blip r:embed="rId4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14" name="Rectangle 130"/>
              <p:cNvSpPr>
                <a:spLocks noChangeArrowheads="1"/>
              </p:cNvSpPr>
              <p:nvPr/>
            </p:nvSpPr>
            <p:spPr bwMode="auto">
              <a:xfrm>
                <a:off x="2148" y="2283"/>
                <a:ext cx="1462" cy="16"/>
              </a:xfrm>
              <a:prstGeom prst="rect">
                <a:avLst/>
              </a:prstGeom>
              <a:blipFill dpi="0" rotWithShape="0">
                <a:blip r:embed="rId5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15" name="Rectangle 131"/>
              <p:cNvSpPr>
                <a:spLocks noChangeArrowheads="1"/>
              </p:cNvSpPr>
              <p:nvPr/>
            </p:nvSpPr>
            <p:spPr bwMode="auto">
              <a:xfrm>
                <a:off x="2148" y="2299"/>
                <a:ext cx="1462" cy="16"/>
              </a:xfrm>
              <a:prstGeom prst="rect">
                <a:avLst/>
              </a:prstGeom>
              <a:blipFill dpi="0" rotWithShape="0">
                <a:blip r:embed="rId5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16" name="Rectangle 132"/>
              <p:cNvSpPr>
                <a:spLocks noChangeArrowheads="1"/>
              </p:cNvSpPr>
              <p:nvPr/>
            </p:nvSpPr>
            <p:spPr bwMode="auto">
              <a:xfrm>
                <a:off x="2148" y="2315"/>
                <a:ext cx="1462" cy="15"/>
              </a:xfrm>
              <a:prstGeom prst="rect">
                <a:avLst/>
              </a:prstGeom>
              <a:blipFill dpi="0" rotWithShape="0">
                <a:blip r:embed="rId5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17" name="Rectangle 133"/>
              <p:cNvSpPr>
                <a:spLocks noChangeArrowheads="1"/>
              </p:cNvSpPr>
              <p:nvPr/>
            </p:nvSpPr>
            <p:spPr bwMode="auto">
              <a:xfrm>
                <a:off x="2148" y="2330"/>
                <a:ext cx="1462" cy="16"/>
              </a:xfrm>
              <a:prstGeom prst="rect">
                <a:avLst/>
              </a:prstGeom>
              <a:blipFill dpi="0" rotWithShape="0">
                <a:blip r:embed="rId5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18" name="Rectangle 134"/>
              <p:cNvSpPr>
                <a:spLocks noChangeArrowheads="1"/>
              </p:cNvSpPr>
              <p:nvPr/>
            </p:nvSpPr>
            <p:spPr bwMode="auto">
              <a:xfrm>
                <a:off x="2148" y="2346"/>
                <a:ext cx="1462" cy="15"/>
              </a:xfrm>
              <a:prstGeom prst="rect">
                <a:avLst/>
              </a:prstGeom>
              <a:blipFill dpi="0" rotWithShape="0">
                <a:blip r:embed="rId5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19" name="Rectangle 135"/>
              <p:cNvSpPr>
                <a:spLocks noChangeArrowheads="1"/>
              </p:cNvSpPr>
              <p:nvPr/>
            </p:nvSpPr>
            <p:spPr bwMode="auto">
              <a:xfrm>
                <a:off x="2148" y="2361"/>
                <a:ext cx="1462" cy="16"/>
              </a:xfrm>
              <a:prstGeom prst="rect">
                <a:avLst/>
              </a:prstGeom>
              <a:blipFill dpi="0" rotWithShape="0">
                <a:blip r:embed="rId5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20" name="Rectangle 136"/>
              <p:cNvSpPr>
                <a:spLocks noChangeArrowheads="1"/>
              </p:cNvSpPr>
              <p:nvPr/>
            </p:nvSpPr>
            <p:spPr bwMode="auto">
              <a:xfrm>
                <a:off x="2148" y="2377"/>
                <a:ext cx="1462" cy="15"/>
              </a:xfrm>
              <a:prstGeom prst="rect">
                <a:avLst/>
              </a:prstGeom>
              <a:blipFill dpi="0" rotWithShape="0">
                <a:blip r:embed="rId5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21" name="Rectangle 137"/>
              <p:cNvSpPr>
                <a:spLocks noChangeArrowheads="1"/>
              </p:cNvSpPr>
              <p:nvPr/>
            </p:nvSpPr>
            <p:spPr bwMode="auto">
              <a:xfrm>
                <a:off x="2148" y="2392"/>
                <a:ext cx="1462" cy="16"/>
              </a:xfrm>
              <a:prstGeom prst="rect">
                <a:avLst/>
              </a:prstGeom>
              <a:blipFill dpi="0" rotWithShape="0">
                <a:blip r:embed="rId5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22" name="Rectangle 138"/>
              <p:cNvSpPr>
                <a:spLocks noChangeArrowheads="1"/>
              </p:cNvSpPr>
              <p:nvPr/>
            </p:nvSpPr>
            <p:spPr bwMode="auto">
              <a:xfrm>
                <a:off x="2148" y="2408"/>
                <a:ext cx="1462" cy="15"/>
              </a:xfrm>
              <a:prstGeom prst="rect">
                <a:avLst/>
              </a:prstGeom>
              <a:blipFill dpi="0" rotWithShape="0">
                <a:blip r:embed="rId5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23" name="Rectangle 139"/>
              <p:cNvSpPr>
                <a:spLocks noChangeArrowheads="1"/>
              </p:cNvSpPr>
              <p:nvPr/>
            </p:nvSpPr>
            <p:spPr bwMode="auto">
              <a:xfrm>
                <a:off x="2148" y="2423"/>
                <a:ext cx="1462" cy="16"/>
              </a:xfrm>
              <a:prstGeom prst="rect">
                <a:avLst/>
              </a:prstGeom>
              <a:blipFill dpi="0" rotWithShape="0">
                <a:blip r:embed="rId5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24" name="Rectangle 140"/>
              <p:cNvSpPr>
                <a:spLocks noChangeArrowheads="1"/>
              </p:cNvSpPr>
              <p:nvPr/>
            </p:nvSpPr>
            <p:spPr bwMode="auto">
              <a:xfrm>
                <a:off x="2148" y="2439"/>
                <a:ext cx="1462" cy="15"/>
              </a:xfrm>
              <a:prstGeom prst="rect">
                <a:avLst/>
              </a:prstGeom>
              <a:blipFill dpi="0" rotWithShape="0">
                <a:blip r:embed="rId6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25" name="Rectangle 141"/>
              <p:cNvSpPr>
                <a:spLocks noChangeArrowheads="1"/>
              </p:cNvSpPr>
              <p:nvPr/>
            </p:nvSpPr>
            <p:spPr bwMode="auto">
              <a:xfrm>
                <a:off x="2148" y="2454"/>
                <a:ext cx="1462" cy="16"/>
              </a:xfrm>
              <a:prstGeom prst="rect">
                <a:avLst/>
              </a:prstGeom>
              <a:blipFill dpi="0" rotWithShape="0">
                <a:blip r:embed="rId6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26" name="Rectangle 142"/>
              <p:cNvSpPr>
                <a:spLocks noChangeArrowheads="1"/>
              </p:cNvSpPr>
              <p:nvPr/>
            </p:nvSpPr>
            <p:spPr bwMode="auto">
              <a:xfrm>
                <a:off x="2148" y="2470"/>
                <a:ext cx="1462" cy="16"/>
              </a:xfrm>
              <a:prstGeom prst="rect">
                <a:avLst/>
              </a:prstGeom>
              <a:blipFill dpi="0" rotWithShape="0">
                <a:blip r:embed="rId6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27" name="Rectangle 143"/>
              <p:cNvSpPr>
                <a:spLocks noChangeArrowheads="1"/>
              </p:cNvSpPr>
              <p:nvPr/>
            </p:nvSpPr>
            <p:spPr bwMode="auto">
              <a:xfrm>
                <a:off x="2148" y="2486"/>
                <a:ext cx="1462" cy="15"/>
              </a:xfrm>
              <a:prstGeom prst="rect">
                <a:avLst/>
              </a:prstGeom>
              <a:blipFill dpi="0" rotWithShape="0">
                <a:blip r:embed="rId6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28" name="Rectangle 144"/>
              <p:cNvSpPr>
                <a:spLocks noChangeArrowheads="1"/>
              </p:cNvSpPr>
              <p:nvPr/>
            </p:nvSpPr>
            <p:spPr bwMode="auto">
              <a:xfrm>
                <a:off x="2148" y="2501"/>
                <a:ext cx="1462" cy="16"/>
              </a:xfrm>
              <a:prstGeom prst="rect">
                <a:avLst/>
              </a:prstGeom>
              <a:blipFill dpi="0" rotWithShape="0">
                <a:blip r:embed="rId6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29" name="Rectangle 145"/>
              <p:cNvSpPr>
                <a:spLocks noChangeArrowheads="1"/>
              </p:cNvSpPr>
              <p:nvPr/>
            </p:nvSpPr>
            <p:spPr bwMode="auto">
              <a:xfrm>
                <a:off x="2148" y="2517"/>
                <a:ext cx="1462" cy="15"/>
              </a:xfrm>
              <a:prstGeom prst="rect">
                <a:avLst/>
              </a:prstGeom>
              <a:blipFill dpi="0" rotWithShape="0">
                <a:blip r:embed="rId6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30" name="Rectangle 146"/>
              <p:cNvSpPr>
                <a:spLocks noChangeArrowheads="1"/>
              </p:cNvSpPr>
              <p:nvPr/>
            </p:nvSpPr>
            <p:spPr bwMode="auto">
              <a:xfrm>
                <a:off x="2148" y="2532"/>
                <a:ext cx="1462" cy="16"/>
              </a:xfrm>
              <a:prstGeom prst="rect">
                <a:avLst/>
              </a:prstGeom>
              <a:blipFill dpi="0" rotWithShape="0">
                <a:blip r:embed="rId6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31" name="Rectangle 147"/>
              <p:cNvSpPr>
                <a:spLocks noChangeArrowheads="1"/>
              </p:cNvSpPr>
              <p:nvPr/>
            </p:nvSpPr>
            <p:spPr bwMode="auto">
              <a:xfrm>
                <a:off x="2148" y="2548"/>
                <a:ext cx="1462" cy="15"/>
              </a:xfrm>
              <a:prstGeom prst="rect">
                <a:avLst/>
              </a:prstGeom>
              <a:blipFill dpi="0" rotWithShape="0">
                <a:blip r:embed="rId6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32" name="Rectangle 148"/>
              <p:cNvSpPr>
                <a:spLocks noChangeArrowheads="1"/>
              </p:cNvSpPr>
              <p:nvPr/>
            </p:nvSpPr>
            <p:spPr bwMode="auto">
              <a:xfrm>
                <a:off x="2148" y="2563"/>
                <a:ext cx="1462" cy="16"/>
              </a:xfrm>
              <a:prstGeom prst="rect">
                <a:avLst/>
              </a:prstGeom>
              <a:blipFill dpi="0" rotWithShape="0">
                <a:blip r:embed="rId6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33" name="Rectangle 149"/>
              <p:cNvSpPr>
                <a:spLocks noChangeArrowheads="1"/>
              </p:cNvSpPr>
              <p:nvPr/>
            </p:nvSpPr>
            <p:spPr bwMode="auto">
              <a:xfrm>
                <a:off x="2148" y="2579"/>
                <a:ext cx="1462" cy="15"/>
              </a:xfrm>
              <a:prstGeom prst="rect">
                <a:avLst/>
              </a:prstGeom>
              <a:blipFill dpi="0" rotWithShape="0">
                <a:blip r:embed="rId6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34" name="Rectangle 150"/>
              <p:cNvSpPr>
                <a:spLocks noChangeArrowheads="1"/>
              </p:cNvSpPr>
              <p:nvPr/>
            </p:nvSpPr>
            <p:spPr bwMode="auto">
              <a:xfrm>
                <a:off x="2148" y="2594"/>
                <a:ext cx="1462" cy="16"/>
              </a:xfrm>
              <a:prstGeom prst="rect">
                <a:avLst/>
              </a:prstGeom>
              <a:blipFill dpi="0" rotWithShape="0">
                <a:blip r:embed="rId70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35" name="Rectangle 151"/>
              <p:cNvSpPr>
                <a:spLocks noChangeArrowheads="1"/>
              </p:cNvSpPr>
              <p:nvPr/>
            </p:nvSpPr>
            <p:spPr bwMode="auto">
              <a:xfrm>
                <a:off x="2148" y="2610"/>
                <a:ext cx="1462" cy="16"/>
              </a:xfrm>
              <a:prstGeom prst="rect">
                <a:avLst/>
              </a:prstGeom>
              <a:blipFill dpi="0" rotWithShape="0">
                <a:blip r:embed="rId71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36" name="Rectangle 152"/>
              <p:cNvSpPr>
                <a:spLocks noChangeArrowheads="1"/>
              </p:cNvSpPr>
              <p:nvPr/>
            </p:nvSpPr>
            <p:spPr bwMode="auto">
              <a:xfrm>
                <a:off x="2148" y="2626"/>
                <a:ext cx="1462" cy="15"/>
              </a:xfrm>
              <a:prstGeom prst="rect">
                <a:avLst/>
              </a:prstGeom>
              <a:blipFill dpi="0" rotWithShape="0">
                <a:blip r:embed="rId7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37" name="Rectangle 153"/>
              <p:cNvSpPr>
                <a:spLocks noChangeArrowheads="1"/>
              </p:cNvSpPr>
              <p:nvPr/>
            </p:nvSpPr>
            <p:spPr bwMode="auto">
              <a:xfrm>
                <a:off x="2148" y="2641"/>
                <a:ext cx="1462" cy="16"/>
              </a:xfrm>
              <a:prstGeom prst="rect">
                <a:avLst/>
              </a:prstGeom>
              <a:blipFill dpi="0" rotWithShape="0">
                <a:blip r:embed="rId7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38" name="Rectangle 154"/>
              <p:cNvSpPr>
                <a:spLocks noChangeArrowheads="1"/>
              </p:cNvSpPr>
              <p:nvPr/>
            </p:nvSpPr>
            <p:spPr bwMode="auto">
              <a:xfrm>
                <a:off x="2148" y="2657"/>
                <a:ext cx="1462" cy="15"/>
              </a:xfrm>
              <a:prstGeom prst="rect">
                <a:avLst/>
              </a:prstGeom>
              <a:blipFill dpi="0" rotWithShape="0">
                <a:blip r:embed="rId74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39" name="Rectangle 155"/>
              <p:cNvSpPr>
                <a:spLocks noChangeArrowheads="1"/>
              </p:cNvSpPr>
              <p:nvPr/>
            </p:nvSpPr>
            <p:spPr bwMode="auto">
              <a:xfrm>
                <a:off x="2148" y="2672"/>
                <a:ext cx="1462" cy="16"/>
              </a:xfrm>
              <a:prstGeom prst="rect">
                <a:avLst/>
              </a:prstGeom>
              <a:blipFill dpi="0" rotWithShape="0">
                <a:blip r:embed="rId75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40" name="Rectangle 156"/>
              <p:cNvSpPr>
                <a:spLocks noChangeArrowheads="1"/>
              </p:cNvSpPr>
              <p:nvPr/>
            </p:nvSpPr>
            <p:spPr bwMode="auto">
              <a:xfrm>
                <a:off x="2148" y="2688"/>
                <a:ext cx="1462" cy="15"/>
              </a:xfrm>
              <a:prstGeom prst="rect">
                <a:avLst/>
              </a:prstGeom>
              <a:blipFill dpi="0" rotWithShape="0">
                <a:blip r:embed="rId76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41" name="Rectangle 157"/>
              <p:cNvSpPr>
                <a:spLocks noChangeArrowheads="1"/>
              </p:cNvSpPr>
              <p:nvPr/>
            </p:nvSpPr>
            <p:spPr bwMode="auto">
              <a:xfrm>
                <a:off x="2148" y="2703"/>
                <a:ext cx="1462" cy="16"/>
              </a:xfrm>
              <a:prstGeom prst="rect">
                <a:avLst/>
              </a:prstGeom>
              <a:blipFill dpi="0" rotWithShape="0">
                <a:blip r:embed="rId77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42" name="Rectangle 158"/>
              <p:cNvSpPr>
                <a:spLocks noChangeArrowheads="1"/>
              </p:cNvSpPr>
              <p:nvPr/>
            </p:nvSpPr>
            <p:spPr bwMode="auto">
              <a:xfrm>
                <a:off x="2148" y="2719"/>
                <a:ext cx="1462" cy="15"/>
              </a:xfrm>
              <a:prstGeom prst="rect">
                <a:avLst/>
              </a:prstGeom>
              <a:blipFill dpi="0" rotWithShape="0">
                <a:blip r:embed="rId78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43" name="Rectangle 159"/>
              <p:cNvSpPr>
                <a:spLocks noChangeArrowheads="1"/>
              </p:cNvSpPr>
              <p:nvPr/>
            </p:nvSpPr>
            <p:spPr bwMode="auto">
              <a:xfrm>
                <a:off x="2148" y="2734"/>
                <a:ext cx="1462" cy="16"/>
              </a:xfrm>
              <a:prstGeom prst="rect">
                <a:avLst/>
              </a:prstGeom>
              <a:blipFill dpi="0" rotWithShape="0">
                <a:blip r:embed="rId79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44" name="Freeform 160"/>
              <p:cNvSpPr>
                <a:spLocks/>
              </p:cNvSpPr>
              <p:nvPr/>
            </p:nvSpPr>
            <p:spPr bwMode="auto">
              <a:xfrm>
                <a:off x="2380" y="2661"/>
                <a:ext cx="690" cy="82"/>
              </a:xfrm>
              <a:custGeom>
                <a:avLst/>
                <a:gdLst>
                  <a:gd name="T0" fmla="*/ 0 w 690"/>
                  <a:gd name="T1" fmla="*/ 7 h 82"/>
                  <a:gd name="T2" fmla="*/ 315 w 690"/>
                  <a:gd name="T3" fmla="*/ 0 h 82"/>
                  <a:gd name="T4" fmla="*/ 540 w 690"/>
                  <a:gd name="T5" fmla="*/ 7 h 82"/>
                  <a:gd name="T6" fmla="*/ 690 w 690"/>
                  <a:gd name="T7" fmla="*/ 14 h 82"/>
                  <a:gd name="T8" fmla="*/ 588 w 690"/>
                  <a:gd name="T9" fmla="*/ 55 h 82"/>
                  <a:gd name="T10" fmla="*/ 520 w 690"/>
                  <a:gd name="T11" fmla="*/ 82 h 82"/>
                  <a:gd name="T12" fmla="*/ 506 w 690"/>
                  <a:gd name="T13" fmla="*/ 82 h 82"/>
                  <a:gd name="T14" fmla="*/ 403 w 690"/>
                  <a:gd name="T15" fmla="*/ 68 h 82"/>
                  <a:gd name="T16" fmla="*/ 260 w 690"/>
                  <a:gd name="T17" fmla="*/ 48 h 82"/>
                  <a:gd name="T18" fmla="*/ 110 w 690"/>
                  <a:gd name="T19" fmla="*/ 75 h 82"/>
                  <a:gd name="T20" fmla="*/ 48 w 690"/>
                  <a:gd name="T21" fmla="*/ 55 h 82"/>
                  <a:gd name="T22" fmla="*/ 0 w 690"/>
                  <a:gd name="T23" fmla="*/ 7 h 8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90"/>
                  <a:gd name="T37" fmla="*/ 0 h 82"/>
                  <a:gd name="T38" fmla="*/ 690 w 690"/>
                  <a:gd name="T39" fmla="*/ 82 h 8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90" h="82">
                    <a:moveTo>
                      <a:pt x="0" y="7"/>
                    </a:moveTo>
                    <a:lnTo>
                      <a:pt x="315" y="0"/>
                    </a:lnTo>
                    <a:lnTo>
                      <a:pt x="540" y="7"/>
                    </a:lnTo>
                    <a:lnTo>
                      <a:pt x="690" y="14"/>
                    </a:lnTo>
                    <a:lnTo>
                      <a:pt x="588" y="55"/>
                    </a:lnTo>
                    <a:lnTo>
                      <a:pt x="520" y="82"/>
                    </a:lnTo>
                    <a:lnTo>
                      <a:pt x="506" y="82"/>
                    </a:lnTo>
                    <a:lnTo>
                      <a:pt x="403" y="68"/>
                    </a:lnTo>
                    <a:lnTo>
                      <a:pt x="260" y="48"/>
                    </a:lnTo>
                    <a:lnTo>
                      <a:pt x="110" y="75"/>
                    </a:lnTo>
                    <a:lnTo>
                      <a:pt x="48" y="5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3366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4" name="Group 161"/>
              <p:cNvGrpSpPr>
                <a:grpSpLocks/>
              </p:cNvGrpSpPr>
              <p:nvPr/>
            </p:nvGrpSpPr>
            <p:grpSpPr bwMode="auto">
              <a:xfrm>
                <a:off x="2511" y="2375"/>
                <a:ext cx="314" cy="326"/>
                <a:chOff x="2511" y="2375"/>
                <a:chExt cx="314" cy="326"/>
              </a:xfrm>
            </p:grpSpPr>
            <p:sp>
              <p:nvSpPr>
                <p:cNvPr id="33116" name="Freeform 162"/>
                <p:cNvSpPr>
                  <a:spLocks/>
                </p:cNvSpPr>
                <p:nvPr/>
              </p:nvSpPr>
              <p:spPr bwMode="auto">
                <a:xfrm>
                  <a:off x="2650" y="2390"/>
                  <a:ext cx="91" cy="136"/>
                </a:xfrm>
                <a:custGeom>
                  <a:avLst/>
                  <a:gdLst>
                    <a:gd name="T0" fmla="*/ 60 w 91"/>
                    <a:gd name="T1" fmla="*/ 37 h 136"/>
                    <a:gd name="T2" fmla="*/ 51 w 91"/>
                    <a:gd name="T3" fmla="*/ 33 h 136"/>
                    <a:gd name="T4" fmla="*/ 36 w 91"/>
                    <a:gd name="T5" fmla="*/ 33 h 136"/>
                    <a:gd name="T6" fmla="*/ 23 w 91"/>
                    <a:gd name="T7" fmla="*/ 39 h 136"/>
                    <a:gd name="T8" fmla="*/ 14 w 91"/>
                    <a:gd name="T9" fmla="*/ 51 h 136"/>
                    <a:gd name="T10" fmla="*/ 7 w 91"/>
                    <a:gd name="T11" fmla="*/ 66 h 136"/>
                    <a:gd name="T12" fmla="*/ 2 w 91"/>
                    <a:gd name="T13" fmla="*/ 83 h 136"/>
                    <a:gd name="T14" fmla="*/ 0 w 91"/>
                    <a:gd name="T15" fmla="*/ 99 h 136"/>
                    <a:gd name="T16" fmla="*/ 4 w 91"/>
                    <a:gd name="T17" fmla="*/ 114 h 136"/>
                    <a:gd name="T18" fmla="*/ 8 w 91"/>
                    <a:gd name="T19" fmla="*/ 125 h 136"/>
                    <a:gd name="T20" fmla="*/ 15 w 91"/>
                    <a:gd name="T21" fmla="*/ 132 h 136"/>
                    <a:gd name="T22" fmla="*/ 23 w 91"/>
                    <a:gd name="T23" fmla="*/ 135 h 136"/>
                    <a:gd name="T24" fmla="*/ 32 w 91"/>
                    <a:gd name="T25" fmla="*/ 136 h 136"/>
                    <a:gd name="T26" fmla="*/ 43 w 91"/>
                    <a:gd name="T27" fmla="*/ 133 h 136"/>
                    <a:gd name="T28" fmla="*/ 51 w 91"/>
                    <a:gd name="T29" fmla="*/ 128 h 136"/>
                    <a:gd name="T30" fmla="*/ 60 w 91"/>
                    <a:gd name="T31" fmla="*/ 118 h 136"/>
                    <a:gd name="T32" fmla="*/ 68 w 91"/>
                    <a:gd name="T33" fmla="*/ 103 h 136"/>
                    <a:gd name="T34" fmla="*/ 71 w 91"/>
                    <a:gd name="T35" fmla="*/ 85 h 136"/>
                    <a:gd name="T36" fmla="*/ 72 w 91"/>
                    <a:gd name="T37" fmla="*/ 69 h 136"/>
                    <a:gd name="T38" fmla="*/ 71 w 91"/>
                    <a:gd name="T39" fmla="*/ 53 h 136"/>
                    <a:gd name="T40" fmla="*/ 77 w 91"/>
                    <a:gd name="T41" fmla="*/ 40 h 136"/>
                    <a:gd name="T42" fmla="*/ 85 w 91"/>
                    <a:gd name="T43" fmla="*/ 24 h 136"/>
                    <a:gd name="T44" fmla="*/ 90 w 91"/>
                    <a:gd name="T45" fmla="*/ 17 h 136"/>
                    <a:gd name="T46" fmla="*/ 91 w 91"/>
                    <a:gd name="T47" fmla="*/ 11 h 136"/>
                    <a:gd name="T48" fmla="*/ 91 w 91"/>
                    <a:gd name="T49" fmla="*/ 5 h 136"/>
                    <a:gd name="T50" fmla="*/ 87 w 91"/>
                    <a:gd name="T51" fmla="*/ 0 h 136"/>
                    <a:gd name="T52" fmla="*/ 83 w 91"/>
                    <a:gd name="T53" fmla="*/ 0 h 136"/>
                    <a:gd name="T54" fmla="*/ 76 w 91"/>
                    <a:gd name="T55" fmla="*/ 7 h 136"/>
                    <a:gd name="T56" fmla="*/ 73 w 91"/>
                    <a:gd name="T57" fmla="*/ 18 h 136"/>
                    <a:gd name="T58" fmla="*/ 71 w 91"/>
                    <a:gd name="T59" fmla="*/ 29 h 136"/>
                    <a:gd name="T60" fmla="*/ 65 w 91"/>
                    <a:gd name="T61" fmla="*/ 37 h 136"/>
                    <a:gd name="T62" fmla="*/ 60 w 91"/>
                    <a:gd name="T63" fmla="*/ 37 h 1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91"/>
                    <a:gd name="T97" fmla="*/ 0 h 136"/>
                    <a:gd name="T98" fmla="*/ 91 w 91"/>
                    <a:gd name="T99" fmla="*/ 136 h 1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91" h="136">
                      <a:moveTo>
                        <a:pt x="60" y="37"/>
                      </a:moveTo>
                      <a:lnTo>
                        <a:pt x="51" y="33"/>
                      </a:lnTo>
                      <a:lnTo>
                        <a:pt x="36" y="33"/>
                      </a:lnTo>
                      <a:lnTo>
                        <a:pt x="23" y="39"/>
                      </a:lnTo>
                      <a:lnTo>
                        <a:pt x="14" y="51"/>
                      </a:lnTo>
                      <a:lnTo>
                        <a:pt x="7" y="66"/>
                      </a:lnTo>
                      <a:lnTo>
                        <a:pt x="2" y="83"/>
                      </a:lnTo>
                      <a:lnTo>
                        <a:pt x="0" y="99"/>
                      </a:lnTo>
                      <a:lnTo>
                        <a:pt x="4" y="114"/>
                      </a:lnTo>
                      <a:lnTo>
                        <a:pt x="8" y="125"/>
                      </a:lnTo>
                      <a:lnTo>
                        <a:pt x="15" y="132"/>
                      </a:lnTo>
                      <a:lnTo>
                        <a:pt x="23" y="135"/>
                      </a:lnTo>
                      <a:lnTo>
                        <a:pt x="32" y="136"/>
                      </a:lnTo>
                      <a:lnTo>
                        <a:pt x="43" y="133"/>
                      </a:lnTo>
                      <a:lnTo>
                        <a:pt x="51" y="128"/>
                      </a:lnTo>
                      <a:lnTo>
                        <a:pt x="60" y="118"/>
                      </a:lnTo>
                      <a:lnTo>
                        <a:pt x="68" y="103"/>
                      </a:lnTo>
                      <a:lnTo>
                        <a:pt x="71" y="85"/>
                      </a:lnTo>
                      <a:lnTo>
                        <a:pt x="72" y="69"/>
                      </a:lnTo>
                      <a:lnTo>
                        <a:pt x="71" y="53"/>
                      </a:lnTo>
                      <a:lnTo>
                        <a:pt x="77" y="40"/>
                      </a:lnTo>
                      <a:lnTo>
                        <a:pt x="85" y="24"/>
                      </a:lnTo>
                      <a:lnTo>
                        <a:pt x="90" y="17"/>
                      </a:lnTo>
                      <a:lnTo>
                        <a:pt x="91" y="11"/>
                      </a:lnTo>
                      <a:lnTo>
                        <a:pt x="91" y="5"/>
                      </a:lnTo>
                      <a:lnTo>
                        <a:pt x="87" y="0"/>
                      </a:lnTo>
                      <a:lnTo>
                        <a:pt x="83" y="0"/>
                      </a:lnTo>
                      <a:lnTo>
                        <a:pt x="76" y="7"/>
                      </a:lnTo>
                      <a:lnTo>
                        <a:pt x="73" y="18"/>
                      </a:lnTo>
                      <a:lnTo>
                        <a:pt x="71" y="29"/>
                      </a:lnTo>
                      <a:lnTo>
                        <a:pt x="65" y="37"/>
                      </a:lnTo>
                      <a:lnTo>
                        <a:pt x="60" y="3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17" name="Freeform 163"/>
                <p:cNvSpPr>
                  <a:spLocks/>
                </p:cNvSpPr>
                <p:nvPr/>
              </p:nvSpPr>
              <p:spPr bwMode="auto">
                <a:xfrm>
                  <a:off x="2561" y="2375"/>
                  <a:ext cx="98" cy="151"/>
                </a:xfrm>
                <a:custGeom>
                  <a:avLst/>
                  <a:gdLst>
                    <a:gd name="T0" fmla="*/ 62 w 98"/>
                    <a:gd name="T1" fmla="*/ 46 h 151"/>
                    <a:gd name="T2" fmla="*/ 45 w 98"/>
                    <a:gd name="T3" fmla="*/ 45 h 151"/>
                    <a:gd name="T4" fmla="*/ 34 w 98"/>
                    <a:gd name="T5" fmla="*/ 48 h 151"/>
                    <a:gd name="T6" fmla="*/ 24 w 98"/>
                    <a:gd name="T7" fmla="*/ 57 h 151"/>
                    <a:gd name="T8" fmla="*/ 13 w 98"/>
                    <a:gd name="T9" fmla="*/ 73 h 151"/>
                    <a:gd name="T10" fmla="*/ 4 w 98"/>
                    <a:gd name="T11" fmla="*/ 90 h 151"/>
                    <a:gd name="T12" fmla="*/ 0 w 98"/>
                    <a:gd name="T13" fmla="*/ 105 h 151"/>
                    <a:gd name="T14" fmla="*/ 0 w 98"/>
                    <a:gd name="T15" fmla="*/ 122 h 151"/>
                    <a:gd name="T16" fmla="*/ 2 w 98"/>
                    <a:gd name="T17" fmla="*/ 134 h 151"/>
                    <a:gd name="T18" fmla="*/ 9 w 98"/>
                    <a:gd name="T19" fmla="*/ 144 h 151"/>
                    <a:gd name="T20" fmla="*/ 16 w 98"/>
                    <a:gd name="T21" fmla="*/ 148 h 151"/>
                    <a:gd name="T22" fmla="*/ 23 w 98"/>
                    <a:gd name="T23" fmla="*/ 151 h 151"/>
                    <a:gd name="T24" fmla="*/ 31 w 98"/>
                    <a:gd name="T25" fmla="*/ 150 h 151"/>
                    <a:gd name="T26" fmla="*/ 40 w 98"/>
                    <a:gd name="T27" fmla="*/ 146 h 151"/>
                    <a:gd name="T28" fmla="*/ 49 w 98"/>
                    <a:gd name="T29" fmla="*/ 142 h 151"/>
                    <a:gd name="T30" fmla="*/ 58 w 98"/>
                    <a:gd name="T31" fmla="*/ 132 h 151"/>
                    <a:gd name="T32" fmla="*/ 68 w 98"/>
                    <a:gd name="T33" fmla="*/ 118 h 151"/>
                    <a:gd name="T34" fmla="*/ 73 w 98"/>
                    <a:gd name="T35" fmla="*/ 104 h 151"/>
                    <a:gd name="T36" fmla="*/ 79 w 98"/>
                    <a:gd name="T37" fmla="*/ 91 h 151"/>
                    <a:gd name="T38" fmla="*/ 79 w 98"/>
                    <a:gd name="T39" fmla="*/ 77 h 151"/>
                    <a:gd name="T40" fmla="*/ 78 w 98"/>
                    <a:gd name="T41" fmla="*/ 64 h 151"/>
                    <a:gd name="T42" fmla="*/ 75 w 98"/>
                    <a:gd name="T43" fmla="*/ 54 h 151"/>
                    <a:gd name="T44" fmla="*/ 72 w 98"/>
                    <a:gd name="T45" fmla="*/ 50 h 151"/>
                    <a:gd name="T46" fmla="*/ 78 w 98"/>
                    <a:gd name="T47" fmla="*/ 36 h 151"/>
                    <a:gd name="T48" fmla="*/ 88 w 98"/>
                    <a:gd name="T49" fmla="*/ 22 h 151"/>
                    <a:gd name="T50" fmla="*/ 95 w 98"/>
                    <a:gd name="T51" fmla="*/ 15 h 151"/>
                    <a:gd name="T52" fmla="*/ 98 w 98"/>
                    <a:gd name="T53" fmla="*/ 8 h 151"/>
                    <a:gd name="T54" fmla="*/ 96 w 98"/>
                    <a:gd name="T55" fmla="*/ 1 h 151"/>
                    <a:gd name="T56" fmla="*/ 90 w 98"/>
                    <a:gd name="T57" fmla="*/ 0 h 151"/>
                    <a:gd name="T58" fmla="*/ 81 w 98"/>
                    <a:gd name="T59" fmla="*/ 1 h 151"/>
                    <a:gd name="T60" fmla="*/ 76 w 98"/>
                    <a:gd name="T61" fmla="*/ 10 h 151"/>
                    <a:gd name="T62" fmla="*/ 72 w 98"/>
                    <a:gd name="T63" fmla="*/ 24 h 151"/>
                    <a:gd name="T64" fmla="*/ 67 w 98"/>
                    <a:gd name="T65" fmla="*/ 37 h 151"/>
                    <a:gd name="T66" fmla="*/ 62 w 98"/>
                    <a:gd name="T67" fmla="*/ 46 h 15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98"/>
                    <a:gd name="T103" fmla="*/ 0 h 151"/>
                    <a:gd name="T104" fmla="*/ 98 w 98"/>
                    <a:gd name="T105" fmla="*/ 151 h 151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98" h="151">
                      <a:moveTo>
                        <a:pt x="62" y="46"/>
                      </a:moveTo>
                      <a:lnTo>
                        <a:pt x="45" y="45"/>
                      </a:lnTo>
                      <a:lnTo>
                        <a:pt x="34" y="48"/>
                      </a:lnTo>
                      <a:lnTo>
                        <a:pt x="24" y="57"/>
                      </a:lnTo>
                      <a:lnTo>
                        <a:pt x="13" y="73"/>
                      </a:lnTo>
                      <a:lnTo>
                        <a:pt x="4" y="90"/>
                      </a:lnTo>
                      <a:lnTo>
                        <a:pt x="0" y="105"/>
                      </a:lnTo>
                      <a:lnTo>
                        <a:pt x="0" y="122"/>
                      </a:lnTo>
                      <a:lnTo>
                        <a:pt x="2" y="134"/>
                      </a:lnTo>
                      <a:lnTo>
                        <a:pt x="9" y="144"/>
                      </a:lnTo>
                      <a:lnTo>
                        <a:pt x="16" y="148"/>
                      </a:lnTo>
                      <a:lnTo>
                        <a:pt x="23" y="151"/>
                      </a:lnTo>
                      <a:lnTo>
                        <a:pt x="31" y="150"/>
                      </a:lnTo>
                      <a:lnTo>
                        <a:pt x="40" y="146"/>
                      </a:lnTo>
                      <a:lnTo>
                        <a:pt x="49" y="142"/>
                      </a:lnTo>
                      <a:lnTo>
                        <a:pt x="58" y="132"/>
                      </a:lnTo>
                      <a:lnTo>
                        <a:pt x="68" y="118"/>
                      </a:lnTo>
                      <a:lnTo>
                        <a:pt x="73" y="104"/>
                      </a:lnTo>
                      <a:lnTo>
                        <a:pt x="79" y="91"/>
                      </a:lnTo>
                      <a:lnTo>
                        <a:pt x="79" y="77"/>
                      </a:lnTo>
                      <a:lnTo>
                        <a:pt x="78" y="64"/>
                      </a:lnTo>
                      <a:lnTo>
                        <a:pt x="75" y="54"/>
                      </a:lnTo>
                      <a:lnTo>
                        <a:pt x="72" y="50"/>
                      </a:lnTo>
                      <a:lnTo>
                        <a:pt x="78" y="36"/>
                      </a:lnTo>
                      <a:lnTo>
                        <a:pt x="88" y="22"/>
                      </a:lnTo>
                      <a:lnTo>
                        <a:pt x="95" y="15"/>
                      </a:lnTo>
                      <a:lnTo>
                        <a:pt x="98" y="8"/>
                      </a:lnTo>
                      <a:lnTo>
                        <a:pt x="96" y="1"/>
                      </a:lnTo>
                      <a:lnTo>
                        <a:pt x="90" y="0"/>
                      </a:lnTo>
                      <a:lnTo>
                        <a:pt x="81" y="1"/>
                      </a:lnTo>
                      <a:lnTo>
                        <a:pt x="76" y="10"/>
                      </a:lnTo>
                      <a:lnTo>
                        <a:pt x="72" y="24"/>
                      </a:lnTo>
                      <a:lnTo>
                        <a:pt x="67" y="37"/>
                      </a:lnTo>
                      <a:lnTo>
                        <a:pt x="62" y="4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18" name="Freeform 164"/>
                <p:cNvSpPr>
                  <a:spLocks/>
                </p:cNvSpPr>
                <p:nvPr/>
              </p:nvSpPr>
              <p:spPr bwMode="auto">
                <a:xfrm>
                  <a:off x="2511" y="2516"/>
                  <a:ext cx="172" cy="70"/>
                </a:xfrm>
                <a:custGeom>
                  <a:avLst/>
                  <a:gdLst>
                    <a:gd name="T0" fmla="*/ 132 w 172"/>
                    <a:gd name="T1" fmla="*/ 42 h 70"/>
                    <a:gd name="T2" fmla="*/ 146 w 172"/>
                    <a:gd name="T3" fmla="*/ 32 h 70"/>
                    <a:gd name="T4" fmla="*/ 161 w 172"/>
                    <a:gd name="T5" fmla="*/ 27 h 70"/>
                    <a:gd name="T6" fmla="*/ 170 w 172"/>
                    <a:gd name="T7" fmla="*/ 29 h 70"/>
                    <a:gd name="T8" fmla="*/ 172 w 172"/>
                    <a:gd name="T9" fmla="*/ 38 h 70"/>
                    <a:gd name="T10" fmla="*/ 165 w 172"/>
                    <a:gd name="T11" fmla="*/ 49 h 70"/>
                    <a:gd name="T12" fmla="*/ 152 w 172"/>
                    <a:gd name="T13" fmla="*/ 58 h 70"/>
                    <a:gd name="T14" fmla="*/ 138 w 172"/>
                    <a:gd name="T15" fmla="*/ 65 h 70"/>
                    <a:gd name="T16" fmla="*/ 104 w 172"/>
                    <a:gd name="T17" fmla="*/ 70 h 70"/>
                    <a:gd name="T18" fmla="*/ 79 w 172"/>
                    <a:gd name="T19" fmla="*/ 70 h 70"/>
                    <a:gd name="T20" fmla="*/ 58 w 172"/>
                    <a:gd name="T21" fmla="*/ 68 h 70"/>
                    <a:gd name="T22" fmla="*/ 43 w 172"/>
                    <a:gd name="T23" fmla="*/ 63 h 70"/>
                    <a:gd name="T24" fmla="*/ 31 w 172"/>
                    <a:gd name="T25" fmla="*/ 55 h 70"/>
                    <a:gd name="T26" fmla="*/ 23 w 172"/>
                    <a:gd name="T27" fmla="*/ 49 h 70"/>
                    <a:gd name="T28" fmla="*/ 17 w 172"/>
                    <a:gd name="T29" fmla="*/ 40 h 70"/>
                    <a:gd name="T30" fmla="*/ 13 w 172"/>
                    <a:gd name="T31" fmla="*/ 35 h 70"/>
                    <a:gd name="T32" fmla="*/ 11 w 172"/>
                    <a:gd name="T33" fmla="*/ 30 h 70"/>
                    <a:gd name="T34" fmla="*/ 1 w 172"/>
                    <a:gd name="T35" fmla="*/ 30 h 70"/>
                    <a:gd name="T36" fmla="*/ 0 w 172"/>
                    <a:gd name="T37" fmla="*/ 24 h 70"/>
                    <a:gd name="T38" fmla="*/ 1 w 172"/>
                    <a:gd name="T39" fmla="*/ 14 h 70"/>
                    <a:gd name="T40" fmla="*/ 5 w 172"/>
                    <a:gd name="T41" fmla="*/ 7 h 70"/>
                    <a:gd name="T42" fmla="*/ 14 w 172"/>
                    <a:gd name="T43" fmla="*/ 0 h 70"/>
                    <a:gd name="T44" fmla="*/ 25 w 172"/>
                    <a:gd name="T45" fmla="*/ 0 h 70"/>
                    <a:gd name="T46" fmla="*/ 35 w 172"/>
                    <a:gd name="T47" fmla="*/ 7 h 70"/>
                    <a:gd name="T48" fmla="*/ 36 w 172"/>
                    <a:gd name="T49" fmla="*/ 15 h 70"/>
                    <a:gd name="T50" fmla="*/ 31 w 172"/>
                    <a:gd name="T51" fmla="*/ 21 h 70"/>
                    <a:gd name="T52" fmla="*/ 28 w 172"/>
                    <a:gd name="T53" fmla="*/ 30 h 70"/>
                    <a:gd name="T54" fmla="*/ 31 w 172"/>
                    <a:gd name="T55" fmla="*/ 40 h 70"/>
                    <a:gd name="T56" fmla="*/ 43 w 172"/>
                    <a:gd name="T57" fmla="*/ 49 h 70"/>
                    <a:gd name="T58" fmla="*/ 59 w 172"/>
                    <a:gd name="T59" fmla="*/ 54 h 70"/>
                    <a:gd name="T60" fmla="*/ 75 w 172"/>
                    <a:gd name="T61" fmla="*/ 55 h 70"/>
                    <a:gd name="T62" fmla="*/ 91 w 172"/>
                    <a:gd name="T63" fmla="*/ 54 h 70"/>
                    <a:gd name="T64" fmla="*/ 108 w 172"/>
                    <a:gd name="T65" fmla="*/ 51 h 70"/>
                    <a:gd name="T66" fmla="*/ 120 w 172"/>
                    <a:gd name="T67" fmla="*/ 46 h 70"/>
                    <a:gd name="T68" fmla="*/ 132 w 172"/>
                    <a:gd name="T69" fmla="*/ 42 h 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72"/>
                    <a:gd name="T106" fmla="*/ 0 h 70"/>
                    <a:gd name="T107" fmla="*/ 172 w 172"/>
                    <a:gd name="T108" fmla="*/ 70 h 70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72" h="70">
                      <a:moveTo>
                        <a:pt x="132" y="42"/>
                      </a:moveTo>
                      <a:lnTo>
                        <a:pt x="146" y="32"/>
                      </a:lnTo>
                      <a:lnTo>
                        <a:pt x="161" y="27"/>
                      </a:lnTo>
                      <a:lnTo>
                        <a:pt x="170" y="29"/>
                      </a:lnTo>
                      <a:lnTo>
                        <a:pt x="172" y="38"/>
                      </a:lnTo>
                      <a:lnTo>
                        <a:pt x="165" y="49"/>
                      </a:lnTo>
                      <a:lnTo>
                        <a:pt x="152" y="58"/>
                      </a:lnTo>
                      <a:lnTo>
                        <a:pt x="138" y="65"/>
                      </a:lnTo>
                      <a:lnTo>
                        <a:pt x="104" y="70"/>
                      </a:lnTo>
                      <a:lnTo>
                        <a:pt x="79" y="70"/>
                      </a:lnTo>
                      <a:lnTo>
                        <a:pt x="58" y="68"/>
                      </a:lnTo>
                      <a:lnTo>
                        <a:pt x="43" y="63"/>
                      </a:lnTo>
                      <a:lnTo>
                        <a:pt x="31" y="55"/>
                      </a:lnTo>
                      <a:lnTo>
                        <a:pt x="23" y="49"/>
                      </a:lnTo>
                      <a:lnTo>
                        <a:pt x="17" y="40"/>
                      </a:lnTo>
                      <a:lnTo>
                        <a:pt x="13" y="35"/>
                      </a:lnTo>
                      <a:lnTo>
                        <a:pt x="11" y="30"/>
                      </a:lnTo>
                      <a:lnTo>
                        <a:pt x="1" y="30"/>
                      </a:lnTo>
                      <a:lnTo>
                        <a:pt x="0" y="24"/>
                      </a:lnTo>
                      <a:lnTo>
                        <a:pt x="1" y="14"/>
                      </a:lnTo>
                      <a:lnTo>
                        <a:pt x="5" y="7"/>
                      </a:lnTo>
                      <a:lnTo>
                        <a:pt x="14" y="0"/>
                      </a:lnTo>
                      <a:lnTo>
                        <a:pt x="25" y="0"/>
                      </a:lnTo>
                      <a:lnTo>
                        <a:pt x="35" y="7"/>
                      </a:lnTo>
                      <a:lnTo>
                        <a:pt x="36" y="15"/>
                      </a:lnTo>
                      <a:lnTo>
                        <a:pt x="31" y="21"/>
                      </a:lnTo>
                      <a:lnTo>
                        <a:pt x="28" y="30"/>
                      </a:lnTo>
                      <a:lnTo>
                        <a:pt x="31" y="40"/>
                      </a:lnTo>
                      <a:lnTo>
                        <a:pt x="43" y="49"/>
                      </a:lnTo>
                      <a:lnTo>
                        <a:pt x="59" y="54"/>
                      </a:lnTo>
                      <a:lnTo>
                        <a:pt x="75" y="55"/>
                      </a:lnTo>
                      <a:lnTo>
                        <a:pt x="91" y="54"/>
                      </a:lnTo>
                      <a:lnTo>
                        <a:pt x="108" y="51"/>
                      </a:lnTo>
                      <a:lnTo>
                        <a:pt x="120" y="46"/>
                      </a:lnTo>
                      <a:lnTo>
                        <a:pt x="132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19" name="Freeform 165"/>
                <p:cNvSpPr>
                  <a:spLocks/>
                </p:cNvSpPr>
                <p:nvPr/>
              </p:nvSpPr>
              <p:spPr bwMode="auto">
                <a:xfrm>
                  <a:off x="2549" y="2537"/>
                  <a:ext cx="57" cy="27"/>
                </a:xfrm>
                <a:custGeom>
                  <a:avLst/>
                  <a:gdLst>
                    <a:gd name="T0" fmla="*/ 0 w 57"/>
                    <a:gd name="T1" fmla="*/ 15 h 27"/>
                    <a:gd name="T2" fmla="*/ 9 w 57"/>
                    <a:gd name="T3" fmla="*/ 21 h 27"/>
                    <a:gd name="T4" fmla="*/ 19 w 57"/>
                    <a:gd name="T5" fmla="*/ 24 h 27"/>
                    <a:gd name="T6" fmla="*/ 31 w 57"/>
                    <a:gd name="T7" fmla="*/ 27 h 27"/>
                    <a:gd name="T8" fmla="*/ 43 w 57"/>
                    <a:gd name="T9" fmla="*/ 27 h 27"/>
                    <a:gd name="T10" fmla="*/ 57 w 57"/>
                    <a:gd name="T11" fmla="*/ 25 h 27"/>
                    <a:gd name="T12" fmla="*/ 53 w 57"/>
                    <a:gd name="T13" fmla="*/ 13 h 27"/>
                    <a:gd name="T14" fmla="*/ 44 w 57"/>
                    <a:gd name="T15" fmla="*/ 5 h 27"/>
                    <a:gd name="T16" fmla="*/ 32 w 57"/>
                    <a:gd name="T17" fmla="*/ 0 h 27"/>
                    <a:gd name="T18" fmla="*/ 21 w 57"/>
                    <a:gd name="T19" fmla="*/ 0 h 27"/>
                    <a:gd name="T20" fmla="*/ 12 w 57"/>
                    <a:gd name="T21" fmla="*/ 2 h 27"/>
                    <a:gd name="T22" fmla="*/ 6 w 57"/>
                    <a:gd name="T23" fmla="*/ 5 h 27"/>
                    <a:gd name="T24" fmla="*/ 2 w 57"/>
                    <a:gd name="T25" fmla="*/ 11 h 27"/>
                    <a:gd name="T26" fmla="*/ 0 w 57"/>
                    <a:gd name="T27" fmla="*/ 15 h 2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7"/>
                    <a:gd name="T43" fmla="*/ 0 h 27"/>
                    <a:gd name="T44" fmla="*/ 57 w 57"/>
                    <a:gd name="T45" fmla="*/ 27 h 2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7" h="27">
                      <a:moveTo>
                        <a:pt x="0" y="15"/>
                      </a:moveTo>
                      <a:lnTo>
                        <a:pt x="9" y="21"/>
                      </a:lnTo>
                      <a:lnTo>
                        <a:pt x="19" y="24"/>
                      </a:lnTo>
                      <a:lnTo>
                        <a:pt x="31" y="27"/>
                      </a:lnTo>
                      <a:lnTo>
                        <a:pt x="43" y="27"/>
                      </a:lnTo>
                      <a:lnTo>
                        <a:pt x="57" y="25"/>
                      </a:lnTo>
                      <a:lnTo>
                        <a:pt x="53" y="13"/>
                      </a:lnTo>
                      <a:lnTo>
                        <a:pt x="44" y="5"/>
                      </a:lnTo>
                      <a:lnTo>
                        <a:pt x="32" y="0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6" y="5"/>
                      </a:lnTo>
                      <a:lnTo>
                        <a:pt x="2" y="11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20" name="Freeform 166"/>
                <p:cNvSpPr>
                  <a:spLocks/>
                </p:cNvSpPr>
                <p:nvPr/>
              </p:nvSpPr>
              <p:spPr bwMode="auto">
                <a:xfrm>
                  <a:off x="2511" y="2576"/>
                  <a:ext cx="106" cy="125"/>
                </a:xfrm>
                <a:custGeom>
                  <a:avLst/>
                  <a:gdLst>
                    <a:gd name="T0" fmla="*/ 28 w 106"/>
                    <a:gd name="T1" fmla="*/ 0 h 125"/>
                    <a:gd name="T2" fmla="*/ 46 w 106"/>
                    <a:gd name="T3" fmla="*/ 9 h 125"/>
                    <a:gd name="T4" fmla="*/ 60 w 106"/>
                    <a:gd name="T5" fmla="*/ 13 h 125"/>
                    <a:gd name="T6" fmla="*/ 76 w 106"/>
                    <a:gd name="T7" fmla="*/ 15 h 125"/>
                    <a:gd name="T8" fmla="*/ 90 w 106"/>
                    <a:gd name="T9" fmla="*/ 15 h 125"/>
                    <a:gd name="T10" fmla="*/ 100 w 106"/>
                    <a:gd name="T11" fmla="*/ 16 h 125"/>
                    <a:gd name="T12" fmla="*/ 104 w 106"/>
                    <a:gd name="T13" fmla="*/ 32 h 125"/>
                    <a:gd name="T14" fmla="*/ 106 w 106"/>
                    <a:gd name="T15" fmla="*/ 50 h 125"/>
                    <a:gd name="T16" fmla="*/ 106 w 106"/>
                    <a:gd name="T17" fmla="*/ 67 h 125"/>
                    <a:gd name="T18" fmla="*/ 105 w 106"/>
                    <a:gd name="T19" fmla="*/ 84 h 125"/>
                    <a:gd name="T20" fmla="*/ 105 w 106"/>
                    <a:gd name="T21" fmla="*/ 102 h 125"/>
                    <a:gd name="T22" fmla="*/ 103 w 106"/>
                    <a:gd name="T23" fmla="*/ 114 h 125"/>
                    <a:gd name="T24" fmla="*/ 95 w 106"/>
                    <a:gd name="T25" fmla="*/ 120 h 125"/>
                    <a:gd name="T26" fmla="*/ 84 w 106"/>
                    <a:gd name="T27" fmla="*/ 121 h 125"/>
                    <a:gd name="T28" fmla="*/ 67 w 106"/>
                    <a:gd name="T29" fmla="*/ 122 h 125"/>
                    <a:gd name="T30" fmla="*/ 46 w 106"/>
                    <a:gd name="T31" fmla="*/ 125 h 125"/>
                    <a:gd name="T32" fmla="*/ 29 w 106"/>
                    <a:gd name="T33" fmla="*/ 123 h 125"/>
                    <a:gd name="T34" fmla="*/ 15 w 106"/>
                    <a:gd name="T35" fmla="*/ 120 h 125"/>
                    <a:gd name="T36" fmla="*/ 7 w 106"/>
                    <a:gd name="T37" fmla="*/ 113 h 125"/>
                    <a:gd name="T38" fmla="*/ 2 w 106"/>
                    <a:gd name="T39" fmla="*/ 101 h 125"/>
                    <a:gd name="T40" fmla="*/ 0 w 106"/>
                    <a:gd name="T41" fmla="*/ 91 h 125"/>
                    <a:gd name="T42" fmla="*/ 3 w 106"/>
                    <a:gd name="T43" fmla="*/ 72 h 125"/>
                    <a:gd name="T44" fmla="*/ 7 w 106"/>
                    <a:gd name="T45" fmla="*/ 53 h 125"/>
                    <a:gd name="T46" fmla="*/ 11 w 106"/>
                    <a:gd name="T47" fmla="*/ 31 h 125"/>
                    <a:gd name="T48" fmla="*/ 16 w 106"/>
                    <a:gd name="T49" fmla="*/ 15 h 125"/>
                    <a:gd name="T50" fmla="*/ 22 w 106"/>
                    <a:gd name="T51" fmla="*/ 4 h 125"/>
                    <a:gd name="T52" fmla="*/ 28 w 106"/>
                    <a:gd name="T53" fmla="*/ 0 h 12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06"/>
                    <a:gd name="T82" fmla="*/ 0 h 125"/>
                    <a:gd name="T83" fmla="*/ 106 w 106"/>
                    <a:gd name="T84" fmla="*/ 125 h 12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06" h="125">
                      <a:moveTo>
                        <a:pt x="28" y="0"/>
                      </a:moveTo>
                      <a:lnTo>
                        <a:pt x="46" y="9"/>
                      </a:lnTo>
                      <a:lnTo>
                        <a:pt x="60" y="13"/>
                      </a:lnTo>
                      <a:lnTo>
                        <a:pt x="76" y="15"/>
                      </a:lnTo>
                      <a:lnTo>
                        <a:pt x="90" y="15"/>
                      </a:lnTo>
                      <a:lnTo>
                        <a:pt x="100" y="16"/>
                      </a:lnTo>
                      <a:lnTo>
                        <a:pt x="104" y="32"/>
                      </a:lnTo>
                      <a:lnTo>
                        <a:pt x="106" y="50"/>
                      </a:lnTo>
                      <a:lnTo>
                        <a:pt x="106" y="67"/>
                      </a:lnTo>
                      <a:lnTo>
                        <a:pt x="105" y="84"/>
                      </a:lnTo>
                      <a:lnTo>
                        <a:pt x="105" y="102"/>
                      </a:lnTo>
                      <a:lnTo>
                        <a:pt x="103" y="114"/>
                      </a:lnTo>
                      <a:lnTo>
                        <a:pt x="95" y="120"/>
                      </a:lnTo>
                      <a:lnTo>
                        <a:pt x="84" y="121"/>
                      </a:lnTo>
                      <a:lnTo>
                        <a:pt x="67" y="122"/>
                      </a:lnTo>
                      <a:lnTo>
                        <a:pt x="46" y="125"/>
                      </a:lnTo>
                      <a:lnTo>
                        <a:pt x="29" y="123"/>
                      </a:lnTo>
                      <a:lnTo>
                        <a:pt x="15" y="120"/>
                      </a:lnTo>
                      <a:lnTo>
                        <a:pt x="7" y="113"/>
                      </a:lnTo>
                      <a:lnTo>
                        <a:pt x="2" y="101"/>
                      </a:lnTo>
                      <a:lnTo>
                        <a:pt x="0" y="91"/>
                      </a:lnTo>
                      <a:lnTo>
                        <a:pt x="3" y="72"/>
                      </a:lnTo>
                      <a:lnTo>
                        <a:pt x="7" y="53"/>
                      </a:lnTo>
                      <a:lnTo>
                        <a:pt x="11" y="31"/>
                      </a:lnTo>
                      <a:lnTo>
                        <a:pt x="16" y="15"/>
                      </a:lnTo>
                      <a:lnTo>
                        <a:pt x="22" y="4"/>
                      </a:ln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21" name="Freeform 167"/>
                <p:cNvSpPr>
                  <a:spLocks/>
                </p:cNvSpPr>
                <p:nvPr/>
              </p:nvSpPr>
              <p:spPr bwMode="auto">
                <a:xfrm>
                  <a:off x="2637" y="2535"/>
                  <a:ext cx="116" cy="160"/>
                </a:xfrm>
                <a:custGeom>
                  <a:avLst/>
                  <a:gdLst>
                    <a:gd name="T0" fmla="*/ 17 w 116"/>
                    <a:gd name="T1" fmla="*/ 19 h 160"/>
                    <a:gd name="T2" fmla="*/ 28 w 116"/>
                    <a:gd name="T3" fmla="*/ 6 h 160"/>
                    <a:gd name="T4" fmla="*/ 38 w 116"/>
                    <a:gd name="T5" fmla="*/ 2 h 160"/>
                    <a:gd name="T6" fmla="*/ 49 w 116"/>
                    <a:gd name="T7" fmla="*/ 0 h 160"/>
                    <a:gd name="T8" fmla="*/ 59 w 116"/>
                    <a:gd name="T9" fmla="*/ 2 h 160"/>
                    <a:gd name="T10" fmla="*/ 70 w 116"/>
                    <a:gd name="T11" fmla="*/ 6 h 160"/>
                    <a:gd name="T12" fmla="*/ 76 w 116"/>
                    <a:gd name="T13" fmla="*/ 14 h 160"/>
                    <a:gd name="T14" fmla="*/ 80 w 116"/>
                    <a:gd name="T15" fmla="*/ 25 h 160"/>
                    <a:gd name="T16" fmla="*/ 80 w 116"/>
                    <a:gd name="T17" fmla="*/ 42 h 160"/>
                    <a:gd name="T18" fmla="*/ 78 w 116"/>
                    <a:gd name="T19" fmla="*/ 59 h 160"/>
                    <a:gd name="T20" fmla="*/ 80 w 116"/>
                    <a:gd name="T21" fmla="*/ 69 h 160"/>
                    <a:gd name="T22" fmla="*/ 83 w 116"/>
                    <a:gd name="T23" fmla="*/ 83 h 160"/>
                    <a:gd name="T24" fmla="*/ 86 w 116"/>
                    <a:gd name="T25" fmla="*/ 90 h 160"/>
                    <a:gd name="T26" fmla="*/ 93 w 116"/>
                    <a:gd name="T27" fmla="*/ 94 h 160"/>
                    <a:gd name="T28" fmla="*/ 104 w 116"/>
                    <a:gd name="T29" fmla="*/ 97 h 160"/>
                    <a:gd name="T30" fmla="*/ 111 w 116"/>
                    <a:gd name="T31" fmla="*/ 102 h 160"/>
                    <a:gd name="T32" fmla="*/ 116 w 116"/>
                    <a:gd name="T33" fmla="*/ 111 h 160"/>
                    <a:gd name="T34" fmla="*/ 114 w 116"/>
                    <a:gd name="T35" fmla="*/ 122 h 160"/>
                    <a:gd name="T36" fmla="*/ 108 w 116"/>
                    <a:gd name="T37" fmla="*/ 133 h 160"/>
                    <a:gd name="T38" fmla="*/ 101 w 116"/>
                    <a:gd name="T39" fmla="*/ 145 h 160"/>
                    <a:gd name="T40" fmla="*/ 94 w 116"/>
                    <a:gd name="T41" fmla="*/ 153 h 160"/>
                    <a:gd name="T42" fmla="*/ 80 w 116"/>
                    <a:gd name="T43" fmla="*/ 158 h 160"/>
                    <a:gd name="T44" fmla="*/ 64 w 116"/>
                    <a:gd name="T45" fmla="*/ 160 h 160"/>
                    <a:gd name="T46" fmla="*/ 46 w 116"/>
                    <a:gd name="T47" fmla="*/ 160 h 160"/>
                    <a:gd name="T48" fmla="*/ 32 w 116"/>
                    <a:gd name="T49" fmla="*/ 159 h 160"/>
                    <a:gd name="T50" fmla="*/ 23 w 116"/>
                    <a:gd name="T51" fmla="*/ 155 h 160"/>
                    <a:gd name="T52" fmla="*/ 14 w 116"/>
                    <a:gd name="T53" fmla="*/ 149 h 160"/>
                    <a:gd name="T54" fmla="*/ 7 w 116"/>
                    <a:gd name="T55" fmla="*/ 138 h 160"/>
                    <a:gd name="T56" fmla="*/ 3 w 116"/>
                    <a:gd name="T57" fmla="*/ 124 h 160"/>
                    <a:gd name="T58" fmla="*/ 0 w 116"/>
                    <a:gd name="T59" fmla="*/ 107 h 160"/>
                    <a:gd name="T60" fmla="*/ 0 w 116"/>
                    <a:gd name="T61" fmla="*/ 90 h 160"/>
                    <a:gd name="T62" fmla="*/ 1 w 116"/>
                    <a:gd name="T63" fmla="*/ 75 h 160"/>
                    <a:gd name="T64" fmla="*/ 3 w 116"/>
                    <a:gd name="T65" fmla="*/ 60 h 160"/>
                    <a:gd name="T66" fmla="*/ 7 w 116"/>
                    <a:gd name="T67" fmla="*/ 47 h 160"/>
                    <a:gd name="T68" fmla="*/ 10 w 116"/>
                    <a:gd name="T69" fmla="*/ 33 h 160"/>
                    <a:gd name="T70" fmla="*/ 13 w 116"/>
                    <a:gd name="T71" fmla="*/ 24 h 160"/>
                    <a:gd name="T72" fmla="*/ 17 w 116"/>
                    <a:gd name="T73" fmla="*/ 19 h 160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16"/>
                    <a:gd name="T112" fmla="*/ 0 h 160"/>
                    <a:gd name="T113" fmla="*/ 116 w 116"/>
                    <a:gd name="T114" fmla="*/ 160 h 160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16" h="160">
                      <a:moveTo>
                        <a:pt x="17" y="19"/>
                      </a:moveTo>
                      <a:lnTo>
                        <a:pt x="28" y="6"/>
                      </a:lnTo>
                      <a:lnTo>
                        <a:pt x="38" y="2"/>
                      </a:lnTo>
                      <a:lnTo>
                        <a:pt x="49" y="0"/>
                      </a:lnTo>
                      <a:lnTo>
                        <a:pt x="59" y="2"/>
                      </a:lnTo>
                      <a:lnTo>
                        <a:pt x="70" y="6"/>
                      </a:lnTo>
                      <a:lnTo>
                        <a:pt x="76" y="14"/>
                      </a:lnTo>
                      <a:lnTo>
                        <a:pt x="80" y="25"/>
                      </a:lnTo>
                      <a:lnTo>
                        <a:pt x="80" y="42"/>
                      </a:lnTo>
                      <a:lnTo>
                        <a:pt x="78" y="59"/>
                      </a:lnTo>
                      <a:lnTo>
                        <a:pt x="80" y="69"/>
                      </a:lnTo>
                      <a:lnTo>
                        <a:pt x="83" y="83"/>
                      </a:lnTo>
                      <a:lnTo>
                        <a:pt x="86" y="90"/>
                      </a:lnTo>
                      <a:lnTo>
                        <a:pt x="93" y="94"/>
                      </a:lnTo>
                      <a:lnTo>
                        <a:pt x="104" y="97"/>
                      </a:lnTo>
                      <a:lnTo>
                        <a:pt x="111" y="102"/>
                      </a:lnTo>
                      <a:lnTo>
                        <a:pt x="116" y="111"/>
                      </a:lnTo>
                      <a:lnTo>
                        <a:pt x="114" y="122"/>
                      </a:lnTo>
                      <a:lnTo>
                        <a:pt x="108" y="133"/>
                      </a:lnTo>
                      <a:lnTo>
                        <a:pt x="101" y="145"/>
                      </a:lnTo>
                      <a:lnTo>
                        <a:pt x="94" y="153"/>
                      </a:lnTo>
                      <a:lnTo>
                        <a:pt x="80" y="158"/>
                      </a:lnTo>
                      <a:lnTo>
                        <a:pt x="64" y="160"/>
                      </a:lnTo>
                      <a:lnTo>
                        <a:pt x="46" y="160"/>
                      </a:lnTo>
                      <a:lnTo>
                        <a:pt x="32" y="159"/>
                      </a:lnTo>
                      <a:lnTo>
                        <a:pt x="23" y="155"/>
                      </a:lnTo>
                      <a:lnTo>
                        <a:pt x="14" y="149"/>
                      </a:lnTo>
                      <a:lnTo>
                        <a:pt x="7" y="138"/>
                      </a:lnTo>
                      <a:lnTo>
                        <a:pt x="3" y="124"/>
                      </a:lnTo>
                      <a:lnTo>
                        <a:pt x="0" y="107"/>
                      </a:lnTo>
                      <a:lnTo>
                        <a:pt x="0" y="90"/>
                      </a:lnTo>
                      <a:lnTo>
                        <a:pt x="1" y="75"/>
                      </a:lnTo>
                      <a:lnTo>
                        <a:pt x="3" y="60"/>
                      </a:lnTo>
                      <a:lnTo>
                        <a:pt x="7" y="47"/>
                      </a:lnTo>
                      <a:lnTo>
                        <a:pt x="10" y="33"/>
                      </a:lnTo>
                      <a:lnTo>
                        <a:pt x="13" y="24"/>
                      </a:lnTo>
                      <a:lnTo>
                        <a:pt x="17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22" name="Freeform 168"/>
                <p:cNvSpPr>
                  <a:spLocks/>
                </p:cNvSpPr>
                <p:nvPr/>
              </p:nvSpPr>
              <p:spPr bwMode="auto">
                <a:xfrm>
                  <a:off x="2689" y="2547"/>
                  <a:ext cx="136" cy="148"/>
                </a:xfrm>
                <a:custGeom>
                  <a:avLst/>
                  <a:gdLst>
                    <a:gd name="T0" fmla="*/ 5 w 136"/>
                    <a:gd name="T1" fmla="*/ 0 h 148"/>
                    <a:gd name="T2" fmla="*/ 12 w 136"/>
                    <a:gd name="T3" fmla="*/ 0 h 148"/>
                    <a:gd name="T4" fmla="*/ 22 w 136"/>
                    <a:gd name="T5" fmla="*/ 6 h 148"/>
                    <a:gd name="T6" fmla="*/ 29 w 136"/>
                    <a:gd name="T7" fmla="*/ 15 h 148"/>
                    <a:gd name="T8" fmla="*/ 37 w 136"/>
                    <a:gd name="T9" fmla="*/ 29 h 148"/>
                    <a:gd name="T10" fmla="*/ 43 w 136"/>
                    <a:gd name="T11" fmla="*/ 47 h 148"/>
                    <a:gd name="T12" fmla="*/ 52 w 136"/>
                    <a:gd name="T13" fmla="*/ 61 h 148"/>
                    <a:gd name="T14" fmla="*/ 61 w 136"/>
                    <a:gd name="T15" fmla="*/ 78 h 148"/>
                    <a:gd name="T16" fmla="*/ 70 w 136"/>
                    <a:gd name="T17" fmla="*/ 92 h 148"/>
                    <a:gd name="T18" fmla="*/ 80 w 136"/>
                    <a:gd name="T19" fmla="*/ 104 h 148"/>
                    <a:gd name="T20" fmla="*/ 93 w 136"/>
                    <a:gd name="T21" fmla="*/ 115 h 148"/>
                    <a:gd name="T22" fmla="*/ 102 w 136"/>
                    <a:gd name="T23" fmla="*/ 123 h 148"/>
                    <a:gd name="T24" fmla="*/ 111 w 136"/>
                    <a:gd name="T25" fmla="*/ 128 h 148"/>
                    <a:gd name="T26" fmla="*/ 122 w 136"/>
                    <a:gd name="T27" fmla="*/ 129 h 148"/>
                    <a:gd name="T28" fmla="*/ 132 w 136"/>
                    <a:gd name="T29" fmla="*/ 131 h 148"/>
                    <a:gd name="T30" fmla="*/ 136 w 136"/>
                    <a:gd name="T31" fmla="*/ 133 h 148"/>
                    <a:gd name="T32" fmla="*/ 136 w 136"/>
                    <a:gd name="T33" fmla="*/ 138 h 148"/>
                    <a:gd name="T34" fmla="*/ 133 w 136"/>
                    <a:gd name="T35" fmla="*/ 141 h 148"/>
                    <a:gd name="T36" fmla="*/ 124 w 136"/>
                    <a:gd name="T37" fmla="*/ 141 h 148"/>
                    <a:gd name="T38" fmla="*/ 116 w 136"/>
                    <a:gd name="T39" fmla="*/ 138 h 148"/>
                    <a:gd name="T40" fmla="*/ 107 w 136"/>
                    <a:gd name="T41" fmla="*/ 136 h 148"/>
                    <a:gd name="T42" fmla="*/ 105 w 136"/>
                    <a:gd name="T43" fmla="*/ 136 h 148"/>
                    <a:gd name="T44" fmla="*/ 98 w 136"/>
                    <a:gd name="T45" fmla="*/ 135 h 148"/>
                    <a:gd name="T46" fmla="*/ 88 w 136"/>
                    <a:gd name="T47" fmla="*/ 139 h 148"/>
                    <a:gd name="T48" fmla="*/ 82 w 136"/>
                    <a:gd name="T49" fmla="*/ 147 h 148"/>
                    <a:gd name="T50" fmla="*/ 72 w 136"/>
                    <a:gd name="T51" fmla="*/ 148 h 148"/>
                    <a:gd name="T52" fmla="*/ 66 w 136"/>
                    <a:gd name="T53" fmla="*/ 143 h 148"/>
                    <a:gd name="T54" fmla="*/ 70 w 136"/>
                    <a:gd name="T55" fmla="*/ 136 h 148"/>
                    <a:gd name="T56" fmla="*/ 78 w 136"/>
                    <a:gd name="T57" fmla="*/ 134 h 148"/>
                    <a:gd name="T58" fmla="*/ 84 w 136"/>
                    <a:gd name="T59" fmla="*/ 130 h 148"/>
                    <a:gd name="T60" fmla="*/ 84 w 136"/>
                    <a:gd name="T61" fmla="*/ 127 h 148"/>
                    <a:gd name="T62" fmla="*/ 81 w 136"/>
                    <a:gd name="T63" fmla="*/ 121 h 148"/>
                    <a:gd name="T64" fmla="*/ 72 w 136"/>
                    <a:gd name="T65" fmla="*/ 115 h 148"/>
                    <a:gd name="T66" fmla="*/ 61 w 136"/>
                    <a:gd name="T67" fmla="*/ 108 h 148"/>
                    <a:gd name="T68" fmla="*/ 52 w 136"/>
                    <a:gd name="T69" fmla="*/ 99 h 148"/>
                    <a:gd name="T70" fmla="*/ 43 w 136"/>
                    <a:gd name="T71" fmla="*/ 87 h 148"/>
                    <a:gd name="T72" fmla="*/ 40 w 136"/>
                    <a:gd name="T73" fmla="*/ 76 h 148"/>
                    <a:gd name="T74" fmla="*/ 37 w 136"/>
                    <a:gd name="T75" fmla="*/ 68 h 148"/>
                    <a:gd name="T76" fmla="*/ 30 w 136"/>
                    <a:gd name="T77" fmla="*/ 61 h 148"/>
                    <a:gd name="T78" fmla="*/ 23 w 136"/>
                    <a:gd name="T79" fmla="*/ 51 h 148"/>
                    <a:gd name="T80" fmla="*/ 13 w 136"/>
                    <a:gd name="T81" fmla="*/ 38 h 148"/>
                    <a:gd name="T82" fmla="*/ 7 w 136"/>
                    <a:gd name="T83" fmla="*/ 27 h 148"/>
                    <a:gd name="T84" fmla="*/ 1 w 136"/>
                    <a:gd name="T85" fmla="*/ 12 h 148"/>
                    <a:gd name="T86" fmla="*/ 0 w 136"/>
                    <a:gd name="T87" fmla="*/ 3 h 148"/>
                    <a:gd name="T88" fmla="*/ 2 w 136"/>
                    <a:gd name="T89" fmla="*/ 3 h 148"/>
                    <a:gd name="T90" fmla="*/ 5 w 136"/>
                    <a:gd name="T91" fmla="*/ 0 h 148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36"/>
                    <a:gd name="T139" fmla="*/ 0 h 148"/>
                    <a:gd name="T140" fmla="*/ 136 w 136"/>
                    <a:gd name="T141" fmla="*/ 148 h 148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36" h="148">
                      <a:moveTo>
                        <a:pt x="5" y="0"/>
                      </a:moveTo>
                      <a:lnTo>
                        <a:pt x="12" y="0"/>
                      </a:lnTo>
                      <a:lnTo>
                        <a:pt x="22" y="6"/>
                      </a:lnTo>
                      <a:lnTo>
                        <a:pt x="29" y="15"/>
                      </a:lnTo>
                      <a:lnTo>
                        <a:pt x="37" y="29"/>
                      </a:lnTo>
                      <a:lnTo>
                        <a:pt x="43" y="47"/>
                      </a:lnTo>
                      <a:lnTo>
                        <a:pt x="52" y="61"/>
                      </a:lnTo>
                      <a:lnTo>
                        <a:pt x="61" y="78"/>
                      </a:lnTo>
                      <a:lnTo>
                        <a:pt x="70" y="92"/>
                      </a:lnTo>
                      <a:lnTo>
                        <a:pt x="80" y="104"/>
                      </a:lnTo>
                      <a:lnTo>
                        <a:pt x="93" y="115"/>
                      </a:lnTo>
                      <a:lnTo>
                        <a:pt x="102" y="123"/>
                      </a:lnTo>
                      <a:lnTo>
                        <a:pt x="111" y="128"/>
                      </a:lnTo>
                      <a:lnTo>
                        <a:pt x="122" y="129"/>
                      </a:lnTo>
                      <a:lnTo>
                        <a:pt x="132" y="131"/>
                      </a:lnTo>
                      <a:lnTo>
                        <a:pt x="136" y="133"/>
                      </a:lnTo>
                      <a:lnTo>
                        <a:pt x="136" y="138"/>
                      </a:lnTo>
                      <a:lnTo>
                        <a:pt x="133" y="141"/>
                      </a:lnTo>
                      <a:lnTo>
                        <a:pt x="124" y="141"/>
                      </a:lnTo>
                      <a:lnTo>
                        <a:pt x="116" y="138"/>
                      </a:lnTo>
                      <a:lnTo>
                        <a:pt x="107" y="136"/>
                      </a:lnTo>
                      <a:lnTo>
                        <a:pt x="105" y="136"/>
                      </a:lnTo>
                      <a:lnTo>
                        <a:pt x="98" y="135"/>
                      </a:lnTo>
                      <a:lnTo>
                        <a:pt x="88" y="139"/>
                      </a:lnTo>
                      <a:lnTo>
                        <a:pt x="82" y="147"/>
                      </a:lnTo>
                      <a:lnTo>
                        <a:pt x="72" y="148"/>
                      </a:lnTo>
                      <a:lnTo>
                        <a:pt x="66" y="143"/>
                      </a:lnTo>
                      <a:lnTo>
                        <a:pt x="70" y="136"/>
                      </a:lnTo>
                      <a:lnTo>
                        <a:pt x="78" y="134"/>
                      </a:lnTo>
                      <a:lnTo>
                        <a:pt x="84" y="130"/>
                      </a:lnTo>
                      <a:lnTo>
                        <a:pt x="84" y="127"/>
                      </a:lnTo>
                      <a:lnTo>
                        <a:pt x="81" y="121"/>
                      </a:lnTo>
                      <a:lnTo>
                        <a:pt x="72" y="115"/>
                      </a:lnTo>
                      <a:lnTo>
                        <a:pt x="61" y="108"/>
                      </a:lnTo>
                      <a:lnTo>
                        <a:pt x="52" y="99"/>
                      </a:lnTo>
                      <a:lnTo>
                        <a:pt x="43" y="87"/>
                      </a:lnTo>
                      <a:lnTo>
                        <a:pt x="40" y="76"/>
                      </a:lnTo>
                      <a:lnTo>
                        <a:pt x="37" y="68"/>
                      </a:lnTo>
                      <a:lnTo>
                        <a:pt x="30" y="61"/>
                      </a:lnTo>
                      <a:lnTo>
                        <a:pt x="23" y="51"/>
                      </a:lnTo>
                      <a:lnTo>
                        <a:pt x="13" y="38"/>
                      </a:lnTo>
                      <a:lnTo>
                        <a:pt x="7" y="27"/>
                      </a:lnTo>
                      <a:lnTo>
                        <a:pt x="1" y="12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23" name="Freeform 169"/>
                <p:cNvSpPr>
                  <a:spLocks/>
                </p:cNvSpPr>
                <p:nvPr/>
              </p:nvSpPr>
              <p:spPr bwMode="auto">
                <a:xfrm>
                  <a:off x="2747" y="2526"/>
                  <a:ext cx="40" cy="100"/>
                </a:xfrm>
                <a:custGeom>
                  <a:avLst/>
                  <a:gdLst>
                    <a:gd name="T0" fmla="*/ 12 w 40"/>
                    <a:gd name="T1" fmla="*/ 100 h 100"/>
                    <a:gd name="T2" fmla="*/ 15 w 40"/>
                    <a:gd name="T3" fmla="*/ 86 h 100"/>
                    <a:gd name="T4" fmla="*/ 20 w 40"/>
                    <a:gd name="T5" fmla="*/ 74 h 100"/>
                    <a:gd name="T6" fmla="*/ 30 w 40"/>
                    <a:gd name="T7" fmla="*/ 67 h 100"/>
                    <a:gd name="T8" fmla="*/ 37 w 40"/>
                    <a:gd name="T9" fmla="*/ 60 h 100"/>
                    <a:gd name="T10" fmla="*/ 40 w 40"/>
                    <a:gd name="T11" fmla="*/ 52 h 100"/>
                    <a:gd name="T12" fmla="*/ 37 w 40"/>
                    <a:gd name="T13" fmla="*/ 41 h 100"/>
                    <a:gd name="T14" fmla="*/ 32 w 40"/>
                    <a:gd name="T15" fmla="*/ 29 h 100"/>
                    <a:gd name="T16" fmla="*/ 33 w 40"/>
                    <a:gd name="T17" fmla="*/ 15 h 100"/>
                    <a:gd name="T18" fmla="*/ 36 w 40"/>
                    <a:gd name="T19" fmla="*/ 9 h 100"/>
                    <a:gd name="T20" fmla="*/ 31 w 40"/>
                    <a:gd name="T21" fmla="*/ 2 h 100"/>
                    <a:gd name="T22" fmla="*/ 18 w 40"/>
                    <a:gd name="T23" fmla="*/ 0 h 100"/>
                    <a:gd name="T24" fmla="*/ 11 w 40"/>
                    <a:gd name="T25" fmla="*/ 5 h 100"/>
                    <a:gd name="T26" fmla="*/ 10 w 40"/>
                    <a:gd name="T27" fmla="*/ 21 h 100"/>
                    <a:gd name="T28" fmla="*/ 16 w 40"/>
                    <a:gd name="T29" fmla="*/ 38 h 100"/>
                    <a:gd name="T30" fmla="*/ 19 w 40"/>
                    <a:gd name="T31" fmla="*/ 48 h 100"/>
                    <a:gd name="T32" fmla="*/ 16 w 40"/>
                    <a:gd name="T33" fmla="*/ 60 h 100"/>
                    <a:gd name="T34" fmla="*/ 9 w 40"/>
                    <a:gd name="T35" fmla="*/ 69 h 100"/>
                    <a:gd name="T36" fmla="*/ 2 w 40"/>
                    <a:gd name="T37" fmla="*/ 80 h 100"/>
                    <a:gd name="T38" fmla="*/ 0 w 40"/>
                    <a:gd name="T39" fmla="*/ 84 h 100"/>
                    <a:gd name="T40" fmla="*/ 12 w 40"/>
                    <a:gd name="T41" fmla="*/ 100 h 10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0"/>
                    <a:gd name="T64" fmla="*/ 0 h 100"/>
                    <a:gd name="T65" fmla="*/ 40 w 40"/>
                    <a:gd name="T66" fmla="*/ 100 h 10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0" h="100">
                      <a:moveTo>
                        <a:pt x="12" y="100"/>
                      </a:moveTo>
                      <a:lnTo>
                        <a:pt x="15" y="86"/>
                      </a:lnTo>
                      <a:lnTo>
                        <a:pt x="20" y="74"/>
                      </a:lnTo>
                      <a:lnTo>
                        <a:pt x="30" y="67"/>
                      </a:lnTo>
                      <a:lnTo>
                        <a:pt x="37" y="60"/>
                      </a:lnTo>
                      <a:lnTo>
                        <a:pt x="40" y="52"/>
                      </a:lnTo>
                      <a:lnTo>
                        <a:pt x="37" y="41"/>
                      </a:lnTo>
                      <a:lnTo>
                        <a:pt x="32" y="29"/>
                      </a:lnTo>
                      <a:lnTo>
                        <a:pt x="33" y="15"/>
                      </a:lnTo>
                      <a:lnTo>
                        <a:pt x="36" y="9"/>
                      </a:lnTo>
                      <a:lnTo>
                        <a:pt x="31" y="2"/>
                      </a:lnTo>
                      <a:lnTo>
                        <a:pt x="18" y="0"/>
                      </a:lnTo>
                      <a:lnTo>
                        <a:pt x="11" y="5"/>
                      </a:lnTo>
                      <a:lnTo>
                        <a:pt x="10" y="21"/>
                      </a:lnTo>
                      <a:lnTo>
                        <a:pt x="16" y="38"/>
                      </a:lnTo>
                      <a:lnTo>
                        <a:pt x="19" y="48"/>
                      </a:lnTo>
                      <a:lnTo>
                        <a:pt x="16" y="60"/>
                      </a:lnTo>
                      <a:lnTo>
                        <a:pt x="9" y="69"/>
                      </a:lnTo>
                      <a:lnTo>
                        <a:pt x="2" y="80"/>
                      </a:lnTo>
                      <a:lnTo>
                        <a:pt x="0" y="84"/>
                      </a:lnTo>
                      <a:lnTo>
                        <a:pt x="12" y="1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24" name="Freeform 170"/>
                <p:cNvSpPr>
                  <a:spLocks/>
                </p:cNvSpPr>
                <p:nvPr/>
              </p:nvSpPr>
              <p:spPr bwMode="auto">
                <a:xfrm>
                  <a:off x="2727" y="2510"/>
                  <a:ext cx="26" cy="81"/>
                </a:xfrm>
                <a:custGeom>
                  <a:avLst/>
                  <a:gdLst>
                    <a:gd name="T0" fmla="*/ 5 w 26"/>
                    <a:gd name="T1" fmla="*/ 64 h 81"/>
                    <a:gd name="T2" fmla="*/ 2 w 26"/>
                    <a:gd name="T3" fmla="*/ 48 h 81"/>
                    <a:gd name="T4" fmla="*/ 0 w 26"/>
                    <a:gd name="T5" fmla="*/ 34 h 81"/>
                    <a:gd name="T6" fmla="*/ 3 w 26"/>
                    <a:gd name="T7" fmla="*/ 18 h 81"/>
                    <a:gd name="T8" fmla="*/ 6 w 26"/>
                    <a:gd name="T9" fmla="*/ 10 h 81"/>
                    <a:gd name="T10" fmla="*/ 11 w 26"/>
                    <a:gd name="T11" fmla="*/ 5 h 81"/>
                    <a:gd name="T12" fmla="*/ 15 w 26"/>
                    <a:gd name="T13" fmla="*/ 0 h 81"/>
                    <a:gd name="T14" fmla="*/ 23 w 26"/>
                    <a:gd name="T15" fmla="*/ 1 h 81"/>
                    <a:gd name="T16" fmla="*/ 25 w 26"/>
                    <a:gd name="T17" fmla="*/ 9 h 81"/>
                    <a:gd name="T18" fmla="*/ 26 w 26"/>
                    <a:gd name="T19" fmla="*/ 19 h 81"/>
                    <a:gd name="T20" fmla="*/ 21 w 26"/>
                    <a:gd name="T21" fmla="*/ 28 h 81"/>
                    <a:gd name="T22" fmla="*/ 19 w 26"/>
                    <a:gd name="T23" fmla="*/ 41 h 81"/>
                    <a:gd name="T24" fmla="*/ 20 w 26"/>
                    <a:gd name="T25" fmla="*/ 43 h 81"/>
                    <a:gd name="T26" fmla="*/ 22 w 26"/>
                    <a:gd name="T27" fmla="*/ 54 h 81"/>
                    <a:gd name="T28" fmla="*/ 24 w 26"/>
                    <a:gd name="T29" fmla="*/ 63 h 81"/>
                    <a:gd name="T30" fmla="*/ 22 w 26"/>
                    <a:gd name="T31" fmla="*/ 69 h 81"/>
                    <a:gd name="T32" fmla="*/ 18 w 26"/>
                    <a:gd name="T33" fmla="*/ 75 h 81"/>
                    <a:gd name="T34" fmla="*/ 12 w 26"/>
                    <a:gd name="T35" fmla="*/ 81 h 81"/>
                    <a:gd name="T36" fmla="*/ 5 w 26"/>
                    <a:gd name="T37" fmla="*/ 64 h 8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26"/>
                    <a:gd name="T58" fmla="*/ 0 h 81"/>
                    <a:gd name="T59" fmla="*/ 26 w 26"/>
                    <a:gd name="T60" fmla="*/ 81 h 8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26" h="81">
                      <a:moveTo>
                        <a:pt x="5" y="64"/>
                      </a:moveTo>
                      <a:lnTo>
                        <a:pt x="2" y="48"/>
                      </a:lnTo>
                      <a:lnTo>
                        <a:pt x="0" y="34"/>
                      </a:lnTo>
                      <a:lnTo>
                        <a:pt x="3" y="18"/>
                      </a:lnTo>
                      <a:lnTo>
                        <a:pt x="6" y="10"/>
                      </a:lnTo>
                      <a:lnTo>
                        <a:pt x="11" y="5"/>
                      </a:lnTo>
                      <a:lnTo>
                        <a:pt x="15" y="0"/>
                      </a:lnTo>
                      <a:lnTo>
                        <a:pt x="23" y="1"/>
                      </a:lnTo>
                      <a:lnTo>
                        <a:pt x="25" y="9"/>
                      </a:lnTo>
                      <a:lnTo>
                        <a:pt x="26" y="19"/>
                      </a:lnTo>
                      <a:lnTo>
                        <a:pt x="21" y="28"/>
                      </a:lnTo>
                      <a:lnTo>
                        <a:pt x="19" y="41"/>
                      </a:lnTo>
                      <a:lnTo>
                        <a:pt x="20" y="43"/>
                      </a:lnTo>
                      <a:lnTo>
                        <a:pt x="22" y="54"/>
                      </a:lnTo>
                      <a:lnTo>
                        <a:pt x="24" y="63"/>
                      </a:lnTo>
                      <a:lnTo>
                        <a:pt x="22" y="69"/>
                      </a:lnTo>
                      <a:lnTo>
                        <a:pt x="18" y="75"/>
                      </a:lnTo>
                      <a:lnTo>
                        <a:pt x="12" y="81"/>
                      </a:lnTo>
                      <a:lnTo>
                        <a:pt x="5" y="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171"/>
              <p:cNvGrpSpPr>
                <a:grpSpLocks/>
              </p:cNvGrpSpPr>
              <p:nvPr/>
            </p:nvGrpSpPr>
            <p:grpSpPr bwMode="auto">
              <a:xfrm>
                <a:off x="2623" y="1769"/>
                <a:ext cx="608" cy="651"/>
                <a:chOff x="2623" y="1769"/>
                <a:chExt cx="608" cy="651"/>
              </a:xfrm>
            </p:grpSpPr>
            <p:sp>
              <p:nvSpPr>
                <p:cNvPr id="33015" name="Freeform 172"/>
                <p:cNvSpPr>
                  <a:spLocks/>
                </p:cNvSpPr>
                <p:nvPr/>
              </p:nvSpPr>
              <p:spPr bwMode="auto">
                <a:xfrm>
                  <a:off x="2921" y="195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16" name="Freeform 173"/>
                <p:cNvSpPr>
                  <a:spLocks/>
                </p:cNvSpPr>
                <p:nvPr/>
              </p:nvSpPr>
              <p:spPr bwMode="auto">
                <a:xfrm>
                  <a:off x="2946" y="1959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17" name="Freeform 174"/>
                <p:cNvSpPr>
                  <a:spLocks/>
                </p:cNvSpPr>
                <p:nvPr/>
              </p:nvSpPr>
              <p:spPr bwMode="auto">
                <a:xfrm>
                  <a:off x="2945" y="199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18" name="Freeform 175"/>
                <p:cNvSpPr>
                  <a:spLocks/>
                </p:cNvSpPr>
                <p:nvPr/>
              </p:nvSpPr>
              <p:spPr bwMode="auto">
                <a:xfrm>
                  <a:off x="2937" y="201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19" name="Freeform 176"/>
                <p:cNvSpPr>
                  <a:spLocks/>
                </p:cNvSpPr>
                <p:nvPr/>
              </p:nvSpPr>
              <p:spPr bwMode="auto">
                <a:xfrm>
                  <a:off x="2911" y="202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20" name="Freeform 177"/>
                <p:cNvSpPr>
                  <a:spLocks/>
                </p:cNvSpPr>
                <p:nvPr/>
              </p:nvSpPr>
              <p:spPr bwMode="auto">
                <a:xfrm>
                  <a:off x="2889" y="200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21" name="Freeform 178"/>
                <p:cNvSpPr>
                  <a:spLocks/>
                </p:cNvSpPr>
                <p:nvPr/>
              </p:nvSpPr>
              <p:spPr bwMode="auto">
                <a:xfrm>
                  <a:off x="2895" y="197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22" name="Freeform 179"/>
                <p:cNvSpPr>
                  <a:spLocks/>
                </p:cNvSpPr>
                <p:nvPr/>
              </p:nvSpPr>
              <p:spPr bwMode="auto">
                <a:xfrm>
                  <a:off x="2870" y="195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23" name="Freeform 180"/>
                <p:cNvSpPr>
                  <a:spLocks/>
                </p:cNvSpPr>
                <p:nvPr/>
              </p:nvSpPr>
              <p:spPr bwMode="auto">
                <a:xfrm>
                  <a:off x="2841" y="193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24" name="Freeform 181"/>
                <p:cNvSpPr>
                  <a:spLocks/>
                </p:cNvSpPr>
                <p:nvPr/>
              </p:nvSpPr>
              <p:spPr bwMode="auto">
                <a:xfrm>
                  <a:off x="2798" y="192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25" name="Freeform 182"/>
                <p:cNvSpPr>
                  <a:spLocks/>
                </p:cNvSpPr>
                <p:nvPr/>
              </p:nvSpPr>
              <p:spPr bwMode="auto">
                <a:xfrm>
                  <a:off x="2894" y="193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26" name="Freeform 183"/>
                <p:cNvSpPr>
                  <a:spLocks/>
                </p:cNvSpPr>
                <p:nvPr/>
              </p:nvSpPr>
              <p:spPr bwMode="auto">
                <a:xfrm>
                  <a:off x="2871" y="190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27" name="Freeform 184"/>
                <p:cNvSpPr>
                  <a:spLocks/>
                </p:cNvSpPr>
                <p:nvPr/>
              </p:nvSpPr>
              <p:spPr bwMode="auto">
                <a:xfrm>
                  <a:off x="2853" y="1869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28" name="Freeform 185"/>
                <p:cNvSpPr>
                  <a:spLocks/>
                </p:cNvSpPr>
                <p:nvPr/>
              </p:nvSpPr>
              <p:spPr bwMode="auto">
                <a:xfrm>
                  <a:off x="2823" y="184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29" name="Freeform 186"/>
                <p:cNvSpPr>
                  <a:spLocks/>
                </p:cNvSpPr>
                <p:nvPr/>
              </p:nvSpPr>
              <p:spPr bwMode="auto">
                <a:xfrm>
                  <a:off x="2914" y="191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30" name="Freeform 187"/>
                <p:cNvSpPr>
                  <a:spLocks/>
                </p:cNvSpPr>
                <p:nvPr/>
              </p:nvSpPr>
              <p:spPr bwMode="auto">
                <a:xfrm>
                  <a:off x="2908" y="187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31" name="Freeform 188"/>
                <p:cNvSpPr>
                  <a:spLocks/>
                </p:cNvSpPr>
                <p:nvPr/>
              </p:nvSpPr>
              <p:spPr bwMode="auto">
                <a:xfrm>
                  <a:off x="2897" y="183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32" name="Freeform 189"/>
                <p:cNvSpPr>
                  <a:spLocks/>
                </p:cNvSpPr>
                <p:nvPr/>
              </p:nvSpPr>
              <p:spPr bwMode="auto">
                <a:xfrm>
                  <a:off x="2932" y="192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33" name="Freeform 190"/>
                <p:cNvSpPr>
                  <a:spLocks/>
                </p:cNvSpPr>
                <p:nvPr/>
              </p:nvSpPr>
              <p:spPr bwMode="auto">
                <a:xfrm>
                  <a:off x="2950" y="1884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34" name="Freeform 191"/>
                <p:cNvSpPr>
                  <a:spLocks/>
                </p:cNvSpPr>
                <p:nvPr/>
              </p:nvSpPr>
              <p:spPr bwMode="auto">
                <a:xfrm>
                  <a:off x="2966" y="185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35" name="Freeform 192"/>
                <p:cNvSpPr>
                  <a:spLocks/>
                </p:cNvSpPr>
                <p:nvPr/>
              </p:nvSpPr>
              <p:spPr bwMode="auto">
                <a:xfrm>
                  <a:off x="2996" y="1820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36" name="Freeform 193"/>
                <p:cNvSpPr>
                  <a:spLocks/>
                </p:cNvSpPr>
                <p:nvPr/>
              </p:nvSpPr>
              <p:spPr bwMode="auto">
                <a:xfrm>
                  <a:off x="2966" y="1940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37" name="Freeform 194"/>
                <p:cNvSpPr>
                  <a:spLocks/>
                </p:cNvSpPr>
                <p:nvPr/>
              </p:nvSpPr>
              <p:spPr bwMode="auto">
                <a:xfrm>
                  <a:off x="2991" y="1919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38" name="Freeform 195"/>
                <p:cNvSpPr>
                  <a:spLocks/>
                </p:cNvSpPr>
                <p:nvPr/>
              </p:nvSpPr>
              <p:spPr bwMode="auto">
                <a:xfrm>
                  <a:off x="3019" y="189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39" name="Freeform 196"/>
                <p:cNvSpPr>
                  <a:spLocks/>
                </p:cNvSpPr>
                <p:nvPr/>
              </p:nvSpPr>
              <p:spPr bwMode="auto">
                <a:xfrm>
                  <a:off x="3061" y="1871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40" name="Freeform 197"/>
                <p:cNvSpPr>
                  <a:spLocks/>
                </p:cNvSpPr>
                <p:nvPr/>
              </p:nvSpPr>
              <p:spPr bwMode="auto">
                <a:xfrm>
                  <a:off x="3111" y="186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41" name="Freeform 198"/>
                <p:cNvSpPr>
                  <a:spLocks/>
                </p:cNvSpPr>
                <p:nvPr/>
              </p:nvSpPr>
              <p:spPr bwMode="auto">
                <a:xfrm>
                  <a:off x="3162" y="1869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42" name="Freeform 199"/>
                <p:cNvSpPr>
                  <a:spLocks/>
                </p:cNvSpPr>
                <p:nvPr/>
              </p:nvSpPr>
              <p:spPr bwMode="auto">
                <a:xfrm>
                  <a:off x="3212" y="1891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43" name="Freeform 200"/>
                <p:cNvSpPr>
                  <a:spLocks/>
                </p:cNvSpPr>
                <p:nvPr/>
              </p:nvSpPr>
              <p:spPr bwMode="auto">
                <a:xfrm>
                  <a:off x="2969" y="1981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44" name="Freeform 201"/>
                <p:cNvSpPr>
                  <a:spLocks/>
                </p:cNvSpPr>
                <p:nvPr/>
              </p:nvSpPr>
              <p:spPr bwMode="auto">
                <a:xfrm>
                  <a:off x="3003" y="196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45" name="Freeform 202"/>
                <p:cNvSpPr>
                  <a:spLocks/>
                </p:cNvSpPr>
                <p:nvPr/>
              </p:nvSpPr>
              <p:spPr bwMode="auto">
                <a:xfrm>
                  <a:off x="3038" y="1964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46" name="Freeform 203"/>
                <p:cNvSpPr>
                  <a:spLocks/>
                </p:cNvSpPr>
                <p:nvPr/>
              </p:nvSpPr>
              <p:spPr bwMode="auto">
                <a:xfrm>
                  <a:off x="3075" y="1969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47" name="Freeform 204"/>
                <p:cNvSpPr>
                  <a:spLocks/>
                </p:cNvSpPr>
                <p:nvPr/>
              </p:nvSpPr>
              <p:spPr bwMode="auto">
                <a:xfrm>
                  <a:off x="3115" y="198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48" name="Freeform 205"/>
                <p:cNvSpPr>
                  <a:spLocks/>
                </p:cNvSpPr>
                <p:nvPr/>
              </p:nvSpPr>
              <p:spPr bwMode="auto">
                <a:xfrm>
                  <a:off x="3155" y="201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49" name="Freeform 206"/>
                <p:cNvSpPr>
                  <a:spLocks/>
                </p:cNvSpPr>
                <p:nvPr/>
              </p:nvSpPr>
              <p:spPr bwMode="auto">
                <a:xfrm>
                  <a:off x="2969" y="200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50" name="Freeform 207"/>
                <p:cNvSpPr>
                  <a:spLocks/>
                </p:cNvSpPr>
                <p:nvPr/>
              </p:nvSpPr>
              <p:spPr bwMode="auto">
                <a:xfrm>
                  <a:off x="3004" y="201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51" name="Freeform 208"/>
                <p:cNvSpPr>
                  <a:spLocks/>
                </p:cNvSpPr>
                <p:nvPr/>
              </p:nvSpPr>
              <p:spPr bwMode="auto">
                <a:xfrm>
                  <a:off x="2866" y="200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52" name="Freeform 209"/>
                <p:cNvSpPr>
                  <a:spLocks/>
                </p:cNvSpPr>
                <p:nvPr/>
              </p:nvSpPr>
              <p:spPr bwMode="auto">
                <a:xfrm>
                  <a:off x="2839" y="200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53" name="Freeform 210"/>
                <p:cNvSpPr>
                  <a:spLocks/>
                </p:cNvSpPr>
                <p:nvPr/>
              </p:nvSpPr>
              <p:spPr bwMode="auto">
                <a:xfrm>
                  <a:off x="2806" y="201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54" name="Freeform 211"/>
                <p:cNvSpPr>
                  <a:spLocks/>
                </p:cNvSpPr>
                <p:nvPr/>
              </p:nvSpPr>
              <p:spPr bwMode="auto">
                <a:xfrm>
                  <a:off x="2923" y="199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55" name="Freeform 212"/>
                <p:cNvSpPr>
                  <a:spLocks/>
                </p:cNvSpPr>
                <p:nvPr/>
              </p:nvSpPr>
              <p:spPr bwMode="auto">
                <a:xfrm>
                  <a:off x="2924" y="2004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56" name="Freeform 213"/>
                <p:cNvSpPr>
                  <a:spLocks/>
                </p:cNvSpPr>
                <p:nvPr/>
              </p:nvSpPr>
              <p:spPr bwMode="auto">
                <a:xfrm>
                  <a:off x="2913" y="200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57" name="Freeform 214"/>
                <p:cNvSpPr>
                  <a:spLocks/>
                </p:cNvSpPr>
                <p:nvPr/>
              </p:nvSpPr>
              <p:spPr bwMode="auto">
                <a:xfrm>
                  <a:off x="2915" y="198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58" name="Freeform 215"/>
                <p:cNvSpPr>
                  <a:spLocks/>
                </p:cNvSpPr>
                <p:nvPr/>
              </p:nvSpPr>
              <p:spPr bwMode="auto">
                <a:xfrm>
                  <a:off x="2923" y="197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59" name="Freeform 216"/>
                <p:cNvSpPr>
                  <a:spLocks/>
                </p:cNvSpPr>
                <p:nvPr/>
              </p:nvSpPr>
              <p:spPr bwMode="auto">
                <a:xfrm>
                  <a:off x="2929" y="1981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60" name="Freeform 217"/>
                <p:cNvSpPr>
                  <a:spLocks/>
                </p:cNvSpPr>
                <p:nvPr/>
              </p:nvSpPr>
              <p:spPr bwMode="auto">
                <a:xfrm>
                  <a:off x="2955" y="203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61" name="Freeform 218"/>
                <p:cNvSpPr>
                  <a:spLocks/>
                </p:cNvSpPr>
                <p:nvPr/>
              </p:nvSpPr>
              <p:spPr bwMode="auto">
                <a:xfrm>
                  <a:off x="2974" y="205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62" name="Freeform 219"/>
                <p:cNvSpPr>
                  <a:spLocks/>
                </p:cNvSpPr>
                <p:nvPr/>
              </p:nvSpPr>
              <p:spPr bwMode="auto">
                <a:xfrm>
                  <a:off x="2996" y="207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63" name="Freeform 220"/>
                <p:cNvSpPr>
                  <a:spLocks/>
                </p:cNvSpPr>
                <p:nvPr/>
              </p:nvSpPr>
              <p:spPr bwMode="auto">
                <a:xfrm>
                  <a:off x="3013" y="210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64" name="Freeform 221"/>
                <p:cNvSpPr>
                  <a:spLocks/>
                </p:cNvSpPr>
                <p:nvPr/>
              </p:nvSpPr>
              <p:spPr bwMode="auto">
                <a:xfrm>
                  <a:off x="3034" y="203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65" name="Freeform 222"/>
                <p:cNvSpPr>
                  <a:spLocks/>
                </p:cNvSpPr>
                <p:nvPr/>
              </p:nvSpPr>
              <p:spPr bwMode="auto">
                <a:xfrm>
                  <a:off x="3067" y="2057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66" name="Freeform 223"/>
                <p:cNvSpPr>
                  <a:spLocks/>
                </p:cNvSpPr>
                <p:nvPr/>
              </p:nvSpPr>
              <p:spPr bwMode="auto">
                <a:xfrm>
                  <a:off x="3093" y="208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67" name="Freeform 224"/>
                <p:cNvSpPr>
                  <a:spLocks/>
                </p:cNvSpPr>
                <p:nvPr/>
              </p:nvSpPr>
              <p:spPr bwMode="auto">
                <a:xfrm>
                  <a:off x="3114" y="2120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68" name="Freeform 225"/>
                <p:cNvSpPr>
                  <a:spLocks/>
                </p:cNvSpPr>
                <p:nvPr/>
              </p:nvSpPr>
              <p:spPr bwMode="auto">
                <a:xfrm>
                  <a:off x="3192" y="2054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69" name="Freeform 226"/>
                <p:cNvSpPr>
                  <a:spLocks/>
                </p:cNvSpPr>
                <p:nvPr/>
              </p:nvSpPr>
              <p:spPr bwMode="auto">
                <a:xfrm>
                  <a:off x="3215" y="2099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70" name="Freeform 227"/>
                <p:cNvSpPr>
                  <a:spLocks/>
                </p:cNvSpPr>
                <p:nvPr/>
              </p:nvSpPr>
              <p:spPr bwMode="auto">
                <a:xfrm>
                  <a:off x="2931" y="2047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71" name="Freeform 228"/>
                <p:cNvSpPr>
                  <a:spLocks/>
                </p:cNvSpPr>
                <p:nvPr/>
              </p:nvSpPr>
              <p:spPr bwMode="auto">
                <a:xfrm>
                  <a:off x="2927" y="207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72" name="Freeform 229"/>
                <p:cNvSpPr>
                  <a:spLocks/>
                </p:cNvSpPr>
                <p:nvPr/>
              </p:nvSpPr>
              <p:spPr bwMode="auto">
                <a:xfrm>
                  <a:off x="2924" y="2110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73" name="Freeform 230"/>
                <p:cNvSpPr>
                  <a:spLocks/>
                </p:cNvSpPr>
                <p:nvPr/>
              </p:nvSpPr>
              <p:spPr bwMode="auto">
                <a:xfrm>
                  <a:off x="2884" y="2041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74" name="Freeform 231"/>
                <p:cNvSpPr>
                  <a:spLocks/>
                </p:cNvSpPr>
                <p:nvPr/>
              </p:nvSpPr>
              <p:spPr bwMode="auto">
                <a:xfrm>
                  <a:off x="2858" y="206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75" name="Freeform 232"/>
                <p:cNvSpPr>
                  <a:spLocks/>
                </p:cNvSpPr>
                <p:nvPr/>
              </p:nvSpPr>
              <p:spPr bwMode="auto">
                <a:xfrm>
                  <a:off x="2836" y="209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76" name="Freeform 233"/>
                <p:cNvSpPr>
                  <a:spLocks/>
                </p:cNvSpPr>
                <p:nvPr/>
              </p:nvSpPr>
              <p:spPr bwMode="auto">
                <a:xfrm>
                  <a:off x="2812" y="2124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77" name="Freeform 234"/>
                <p:cNvSpPr>
                  <a:spLocks/>
                </p:cNvSpPr>
                <p:nvPr/>
              </p:nvSpPr>
              <p:spPr bwMode="auto">
                <a:xfrm>
                  <a:off x="3023" y="214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78" name="Freeform 235"/>
                <p:cNvSpPr>
                  <a:spLocks/>
                </p:cNvSpPr>
                <p:nvPr/>
              </p:nvSpPr>
              <p:spPr bwMode="auto">
                <a:xfrm>
                  <a:off x="3031" y="217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79" name="Freeform 236"/>
                <p:cNvSpPr>
                  <a:spLocks/>
                </p:cNvSpPr>
                <p:nvPr/>
              </p:nvSpPr>
              <p:spPr bwMode="auto">
                <a:xfrm>
                  <a:off x="3037" y="2221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80" name="Freeform 237"/>
                <p:cNvSpPr>
                  <a:spLocks/>
                </p:cNvSpPr>
                <p:nvPr/>
              </p:nvSpPr>
              <p:spPr bwMode="auto">
                <a:xfrm>
                  <a:off x="3039" y="2277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81" name="Freeform 238"/>
                <p:cNvSpPr>
                  <a:spLocks/>
                </p:cNvSpPr>
                <p:nvPr/>
              </p:nvSpPr>
              <p:spPr bwMode="auto">
                <a:xfrm>
                  <a:off x="2924" y="2149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82" name="Freeform 239"/>
                <p:cNvSpPr>
                  <a:spLocks/>
                </p:cNvSpPr>
                <p:nvPr/>
              </p:nvSpPr>
              <p:spPr bwMode="auto">
                <a:xfrm>
                  <a:off x="2924" y="219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83" name="Freeform 240"/>
                <p:cNvSpPr>
                  <a:spLocks/>
                </p:cNvSpPr>
                <p:nvPr/>
              </p:nvSpPr>
              <p:spPr bwMode="auto">
                <a:xfrm>
                  <a:off x="2924" y="224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84" name="Freeform 241"/>
                <p:cNvSpPr>
                  <a:spLocks/>
                </p:cNvSpPr>
                <p:nvPr/>
              </p:nvSpPr>
              <p:spPr bwMode="auto">
                <a:xfrm>
                  <a:off x="2794" y="2171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85" name="Freeform 242"/>
                <p:cNvSpPr>
                  <a:spLocks/>
                </p:cNvSpPr>
                <p:nvPr/>
              </p:nvSpPr>
              <p:spPr bwMode="auto">
                <a:xfrm>
                  <a:off x="2781" y="2229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86" name="Freeform 243"/>
                <p:cNvSpPr>
                  <a:spLocks/>
                </p:cNvSpPr>
                <p:nvPr/>
              </p:nvSpPr>
              <p:spPr bwMode="auto">
                <a:xfrm>
                  <a:off x="3135" y="217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87" name="Freeform 244"/>
                <p:cNvSpPr>
                  <a:spLocks/>
                </p:cNvSpPr>
                <p:nvPr/>
              </p:nvSpPr>
              <p:spPr bwMode="auto">
                <a:xfrm>
                  <a:off x="3152" y="2251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88" name="Freeform 245"/>
                <p:cNvSpPr>
                  <a:spLocks/>
                </p:cNvSpPr>
                <p:nvPr/>
              </p:nvSpPr>
              <p:spPr bwMode="auto">
                <a:xfrm>
                  <a:off x="3051" y="237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89" name="Freeform 246"/>
                <p:cNvSpPr>
                  <a:spLocks/>
                </p:cNvSpPr>
                <p:nvPr/>
              </p:nvSpPr>
              <p:spPr bwMode="auto">
                <a:xfrm>
                  <a:off x="2923" y="2318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90" name="Freeform 247"/>
                <p:cNvSpPr>
                  <a:spLocks/>
                </p:cNvSpPr>
                <p:nvPr/>
              </p:nvSpPr>
              <p:spPr bwMode="auto">
                <a:xfrm>
                  <a:off x="2925" y="2404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91" name="Freeform 248"/>
                <p:cNvSpPr>
                  <a:spLocks/>
                </p:cNvSpPr>
                <p:nvPr/>
              </p:nvSpPr>
              <p:spPr bwMode="auto">
                <a:xfrm>
                  <a:off x="2781" y="2330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92" name="Freeform 249"/>
                <p:cNvSpPr>
                  <a:spLocks/>
                </p:cNvSpPr>
                <p:nvPr/>
              </p:nvSpPr>
              <p:spPr bwMode="auto">
                <a:xfrm>
                  <a:off x="2770" y="202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93" name="Freeform 250"/>
                <p:cNvSpPr>
                  <a:spLocks/>
                </p:cNvSpPr>
                <p:nvPr/>
              </p:nvSpPr>
              <p:spPr bwMode="auto">
                <a:xfrm>
                  <a:off x="2733" y="204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94" name="Freeform 251"/>
                <p:cNvSpPr>
                  <a:spLocks/>
                </p:cNvSpPr>
                <p:nvPr/>
              </p:nvSpPr>
              <p:spPr bwMode="auto">
                <a:xfrm>
                  <a:off x="2700" y="207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95" name="Freeform 252"/>
                <p:cNvSpPr>
                  <a:spLocks/>
                </p:cNvSpPr>
                <p:nvPr/>
              </p:nvSpPr>
              <p:spPr bwMode="auto">
                <a:xfrm>
                  <a:off x="2678" y="2114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96" name="Freeform 253"/>
                <p:cNvSpPr>
                  <a:spLocks/>
                </p:cNvSpPr>
                <p:nvPr/>
              </p:nvSpPr>
              <p:spPr bwMode="auto">
                <a:xfrm>
                  <a:off x="2669" y="215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97" name="Freeform 254"/>
                <p:cNvSpPr>
                  <a:spLocks/>
                </p:cNvSpPr>
                <p:nvPr/>
              </p:nvSpPr>
              <p:spPr bwMode="auto">
                <a:xfrm>
                  <a:off x="2658" y="2211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98" name="Freeform 255"/>
                <p:cNvSpPr>
                  <a:spLocks/>
                </p:cNvSpPr>
                <p:nvPr/>
              </p:nvSpPr>
              <p:spPr bwMode="auto">
                <a:xfrm>
                  <a:off x="2651" y="2274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99" name="Freeform 256"/>
                <p:cNvSpPr>
                  <a:spLocks/>
                </p:cNvSpPr>
                <p:nvPr/>
              </p:nvSpPr>
              <p:spPr bwMode="auto">
                <a:xfrm>
                  <a:off x="2762" y="1916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00" name="Freeform 257"/>
                <p:cNvSpPr>
                  <a:spLocks/>
                </p:cNvSpPr>
                <p:nvPr/>
              </p:nvSpPr>
              <p:spPr bwMode="auto">
                <a:xfrm>
                  <a:off x="2722" y="1920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01" name="Freeform 258"/>
                <p:cNvSpPr>
                  <a:spLocks/>
                </p:cNvSpPr>
                <p:nvPr/>
              </p:nvSpPr>
              <p:spPr bwMode="auto">
                <a:xfrm>
                  <a:off x="2685" y="194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02" name="Freeform 259"/>
                <p:cNvSpPr>
                  <a:spLocks/>
                </p:cNvSpPr>
                <p:nvPr/>
              </p:nvSpPr>
              <p:spPr bwMode="auto">
                <a:xfrm>
                  <a:off x="2660" y="198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03" name="Freeform 260"/>
                <p:cNvSpPr>
                  <a:spLocks/>
                </p:cNvSpPr>
                <p:nvPr/>
              </p:nvSpPr>
              <p:spPr bwMode="auto">
                <a:xfrm>
                  <a:off x="2639" y="204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04" name="Freeform 261"/>
                <p:cNvSpPr>
                  <a:spLocks/>
                </p:cNvSpPr>
                <p:nvPr/>
              </p:nvSpPr>
              <p:spPr bwMode="auto">
                <a:xfrm>
                  <a:off x="2626" y="2103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05" name="Freeform 262"/>
                <p:cNvSpPr>
                  <a:spLocks/>
                </p:cNvSpPr>
                <p:nvPr/>
              </p:nvSpPr>
              <p:spPr bwMode="auto">
                <a:xfrm>
                  <a:off x="2623" y="218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06" name="Freeform 263"/>
                <p:cNvSpPr>
                  <a:spLocks/>
                </p:cNvSpPr>
                <p:nvPr/>
              </p:nvSpPr>
              <p:spPr bwMode="auto">
                <a:xfrm>
                  <a:off x="2778" y="183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07" name="Freeform 264"/>
                <p:cNvSpPr>
                  <a:spLocks/>
                </p:cNvSpPr>
                <p:nvPr/>
              </p:nvSpPr>
              <p:spPr bwMode="auto">
                <a:xfrm>
                  <a:off x="2731" y="1840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08" name="Freeform 265"/>
                <p:cNvSpPr>
                  <a:spLocks/>
                </p:cNvSpPr>
                <p:nvPr/>
              </p:nvSpPr>
              <p:spPr bwMode="auto">
                <a:xfrm>
                  <a:off x="2684" y="1874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09" name="Freeform 266"/>
                <p:cNvSpPr>
                  <a:spLocks/>
                </p:cNvSpPr>
                <p:nvPr/>
              </p:nvSpPr>
              <p:spPr bwMode="auto">
                <a:xfrm>
                  <a:off x="2650" y="1919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10" name="Freeform 267"/>
                <p:cNvSpPr>
                  <a:spLocks/>
                </p:cNvSpPr>
                <p:nvPr/>
              </p:nvSpPr>
              <p:spPr bwMode="auto">
                <a:xfrm>
                  <a:off x="2633" y="1975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11" name="Freeform 268"/>
                <p:cNvSpPr>
                  <a:spLocks/>
                </p:cNvSpPr>
                <p:nvPr/>
              </p:nvSpPr>
              <p:spPr bwMode="auto">
                <a:xfrm>
                  <a:off x="2866" y="1797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12" name="Freeform 269"/>
                <p:cNvSpPr>
                  <a:spLocks/>
                </p:cNvSpPr>
                <p:nvPr/>
              </p:nvSpPr>
              <p:spPr bwMode="auto">
                <a:xfrm>
                  <a:off x="3030" y="179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13" name="Freeform 270"/>
                <p:cNvSpPr>
                  <a:spLocks/>
                </p:cNvSpPr>
                <p:nvPr/>
              </p:nvSpPr>
              <p:spPr bwMode="auto">
                <a:xfrm>
                  <a:off x="3083" y="1769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14" name="Freeform 271"/>
                <p:cNvSpPr>
                  <a:spLocks/>
                </p:cNvSpPr>
                <p:nvPr/>
              </p:nvSpPr>
              <p:spPr bwMode="auto">
                <a:xfrm>
                  <a:off x="3147" y="1782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115" name="Freeform 272"/>
                <p:cNvSpPr>
                  <a:spLocks/>
                </p:cNvSpPr>
                <p:nvPr/>
              </p:nvSpPr>
              <p:spPr bwMode="auto">
                <a:xfrm>
                  <a:off x="3174" y="1831"/>
                  <a:ext cx="16" cy="16"/>
                </a:xfrm>
                <a:custGeom>
                  <a:avLst/>
                  <a:gdLst>
                    <a:gd name="T0" fmla="*/ 6 w 16"/>
                    <a:gd name="T1" fmla="*/ 0 h 16"/>
                    <a:gd name="T2" fmla="*/ 9 w 16"/>
                    <a:gd name="T3" fmla="*/ 0 h 16"/>
                    <a:gd name="T4" fmla="*/ 12 w 16"/>
                    <a:gd name="T5" fmla="*/ 1 h 16"/>
                    <a:gd name="T6" fmla="*/ 14 w 16"/>
                    <a:gd name="T7" fmla="*/ 2 h 16"/>
                    <a:gd name="T8" fmla="*/ 15 w 16"/>
                    <a:gd name="T9" fmla="*/ 5 h 16"/>
                    <a:gd name="T10" fmla="*/ 16 w 16"/>
                    <a:gd name="T11" fmla="*/ 7 h 16"/>
                    <a:gd name="T12" fmla="*/ 16 w 16"/>
                    <a:gd name="T13" fmla="*/ 10 h 16"/>
                    <a:gd name="T14" fmla="*/ 15 w 16"/>
                    <a:gd name="T15" fmla="*/ 13 h 16"/>
                    <a:gd name="T16" fmla="*/ 12 w 16"/>
                    <a:gd name="T17" fmla="*/ 15 h 16"/>
                    <a:gd name="T18" fmla="*/ 9 w 16"/>
                    <a:gd name="T19" fmla="*/ 16 h 16"/>
                    <a:gd name="T20" fmla="*/ 5 w 16"/>
                    <a:gd name="T21" fmla="*/ 16 h 16"/>
                    <a:gd name="T22" fmla="*/ 2 w 16"/>
                    <a:gd name="T23" fmla="*/ 15 h 16"/>
                    <a:gd name="T24" fmla="*/ 0 w 16"/>
                    <a:gd name="T25" fmla="*/ 12 h 16"/>
                    <a:gd name="T26" fmla="*/ 0 w 16"/>
                    <a:gd name="T27" fmla="*/ 8 h 16"/>
                    <a:gd name="T28" fmla="*/ 1 w 16"/>
                    <a:gd name="T29" fmla="*/ 5 h 16"/>
                    <a:gd name="T30" fmla="*/ 2 w 16"/>
                    <a:gd name="T31" fmla="*/ 2 h 16"/>
                    <a:gd name="T32" fmla="*/ 6 w 16"/>
                    <a:gd name="T33" fmla="*/ 0 h 1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6"/>
                    <a:gd name="T52" fmla="*/ 0 h 16"/>
                    <a:gd name="T53" fmla="*/ 16 w 16"/>
                    <a:gd name="T54" fmla="*/ 16 h 1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6" h="16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12" y="1"/>
                      </a:lnTo>
                      <a:lnTo>
                        <a:pt x="14" y="2"/>
                      </a:lnTo>
                      <a:lnTo>
                        <a:pt x="15" y="5"/>
                      </a:lnTo>
                      <a:lnTo>
                        <a:pt x="16" y="7"/>
                      </a:lnTo>
                      <a:lnTo>
                        <a:pt x="16" y="10"/>
                      </a:lnTo>
                      <a:lnTo>
                        <a:pt x="15" y="13"/>
                      </a:lnTo>
                      <a:lnTo>
                        <a:pt x="12" y="15"/>
                      </a:lnTo>
                      <a:lnTo>
                        <a:pt x="9" y="16"/>
                      </a:lnTo>
                      <a:lnTo>
                        <a:pt x="5" y="16"/>
                      </a:lnTo>
                      <a:lnTo>
                        <a:pt x="2" y="15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" name="Group 273"/>
              <p:cNvGrpSpPr>
                <a:grpSpLocks/>
              </p:cNvGrpSpPr>
              <p:nvPr/>
            </p:nvGrpSpPr>
            <p:grpSpPr bwMode="auto">
              <a:xfrm>
                <a:off x="2557" y="1718"/>
                <a:ext cx="252" cy="186"/>
                <a:chOff x="2557" y="1718"/>
                <a:chExt cx="252" cy="186"/>
              </a:xfrm>
            </p:grpSpPr>
            <p:sp>
              <p:nvSpPr>
                <p:cNvPr id="33007" name="Freeform 274"/>
                <p:cNvSpPr>
                  <a:spLocks/>
                </p:cNvSpPr>
                <p:nvPr/>
              </p:nvSpPr>
              <p:spPr bwMode="auto">
                <a:xfrm>
                  <a:off x="2557" y="1764"/>
                  <a:ext cx="106" cy="28"/>
                </a:xfrm>
                <a:custGeom>
                  <a:avLst/>
                  <a:gdLst>
                    <a:gd name="T0" fmla="*/ 0 w 106"/>
                    <a:gd name="T1" fmla="*/ 14 h 28"/>
                    <a:gd name="T2" fmla="*/ 5 w 106"/>
                    <a:gd name="T3" fmla="*/ 9 h 28"/>
                    <a:gd name="T4" fmla="*/ 9 w 106"/>
                    <a:gd name="T5" fmla="*/ 8 h 28"/>
                    <a:gd name="T6" fmla="*/ 14 w 106"/>
                    <a:gd name="T7" fmla="*/ 6 h 28"/>
                    <a:gd name="T8" fmla="*/ 17 w 106"/>
                    <a:gd name="T9" fmla="*/ 5 h 28"/>
                    <a:gd name="T10" fmla="*/ 21 w 106"/>
                    <a:gd name="T11" fmla="*/ 4 h 28"/>
                    <a:gd name="T12" fmla="*/ 25 w 106"/>
                    <a:gd name="T13" fmla="*/ 3 h 28"/>
                    <a:gd name="T14" fmla="*/ 30 w 106"/>
                    <a:gd name="T15" fmla="*/ 1 h 28"/>
                    <a:gd name="T16" fmla="*/ 33 w 106"/>
                    <a:gd name="T17" fmla="*/ 1 h 28"/>
                    <a:gd name="T18" fmla="*/ 38 w 106"/>
                    <a:gd name="T19" fmla="*/ 0 h 28"/>
                    <a:gd name="T20" fmla="*/ 42 w 106"/>
                    <a:gd name="T21" fmla="*/ 0 h 28"/>
                    <a:gd name="T22" fmla="*/ 46 w 106"/>
                    <a:gd name="T23" fmla="*/ 0 h 28"/>
                    <a:gd name="T24" fmla="*/ 49 w 106"/>
                    <a:gd name="T25" fmla="*/ 0 h 28"/>
                    <a:gd name="T26" fmla="*/ 53 w 106"/>
                    <a:gd name="T27" fmla="*/ 0 h 28"/>
                    <a:gd name="T28" fmla="*/ 57 w 106"/>
                    <a:gd name="T29" fmla="*/ 0 h 28"/>
                    <a:gd name="T30" fmla="*/ 60 w 106"/>
                    <a:gd name="T31" fmla="*/ 0 h 28"/>
                    <a:gd name="T32" fmla="*/ 64 w 106"/>
                    <a:gd name="T33" fmla="*/ 0 h 28"/>
                    <a:gd name="T34" fmla="*/ 68 w 106"/>
                    <a:gd name="T35" fmla="*/ 0 h 28"/>
                    <a:gd name="T36" fmla="*/ 71 w 106"/>
                    <a:gd name="T37" fmla="*/ 0 h 28"/>
                    <a:gd name="T38" fmla="*/ 75 w 106"/>
                    <a:gd name="T39" fmla="*/ 1 h 28"/>
                    <a:gd name="T40" fmla="*/ 79 w 106"/>
                    <a:gd name="T41" fmla="*/ 4 h 28"/>
                    <a:gd name="T42" fmla="*/ 83 w 106"/>
                    <a:gd name="T43" fmla="*/ 5 h 28"/>
                    <a:gd name="T44" fmla="*/ 86 w 106"/>
                    <a:gd name="T45" fmla="*/ 6 h 28"/>
                    <a:gd name="T46" fmla="*/ 90 w 106"/>
                    <a:gd name="T47" fmla="*/ 8 h 28"/>
                    <a:gd name="T48" fmla="*/ 94 w 106"/>
                    <a:gd name="T49" fmla="*/ 9 h 28"/>
                    <a:gd name="T50" fmla="*/ 97 w 106"/>
                    <a:gd name="T51" fmla="*/ 11 h 28"/>
                    <a:gd name="T52" fmla="*/ 100 w 106"/>
                    <a:gd name="T53" fmla="*/ 15 h 28"/>
                    <a:gd name="T54" fmla="*/ 104 w 106"/>
                    <a:gd name="T55" fmla="*/ 17 h 28"/>
                    <a:gd name="T56" fmla="*/ 106 w 106"/>
                    <a:gd name="T57" fmla="*/ 21 h 28"/>
                    <a:gd name="T58" fmla="*/ 106 w 106"/>
                    <a:gd name="T59" fmla="*/ 25 h 28"/>
                    <a:gd name="T60" fmla="*/ 102 w 106"/>
                    <a:gd name="T61" fmla="*/ 27 h 28"/>
                    <a:gd name="T62" fmla="*/ 99 w 106"/>
                    <a:gd name="T63" fmla="*/ 28 h 28"/>
                    <a:gd name="T64" fmla="*/ 95 w 106"/>
                    <a:gd name="T65" fmla="*/ 28 h 28"/>
                    <a:gd name="T66" fmla="*/ 91 w 106"/>
                    <a:gd name="T67" fmla="*/ 26 h 28"/>
                    <a:gd name="T68" fmla="*/ 88 w 106"/>
                    <a:gd name="T69" fmla="*/ 23 h 28"/>
                    <a:gd name="T70" fmla="*/ 84 w 106"/>
                    <a:gd name="T71" fmla="*/ 21 h 28"/>
                    <a:gd name="T72" fmla="*/ 80 w 106"/>
                    <a:gd name="T73" fmla="*/ 18 h 28"/>
                    <a:gd name="T74" fmla="*/ 76 w 106"/>
                    <a:gd name="T75" fmla="*/ 17 h 28"/>
                    <a:gd name="T76" fmla="*/ 73 w 106"/>
                    <a:gd name="T77" fmla="*/ 15 h 28"/>
                    <a:gd name="T78" fmla="*/ 69 w 106"/>
                    <a:gd name="T79" fmla="*/ 14 h 28"/>
                    <a:gd name="T80" fmla="*/ 65 w 106"/>
                    <a:gd name="T81" fmla="*/ 12 h 28"/>
                    <a:gd name="T82" fmla="*/ 62 w 106"/>
                    <a:gd name="T83" fmla="*/ 10 h 28"/>
                    <a:gd name="T84" fmla="*/ 58 w 106"/>
                    <a:gd name="T85" fmla="*/ 9 h 28"/>
                    <a:gd name="T86" fmla="*/ 54 w 106"/>
                    <a:gd name="T87" fmla="*/ 9 h 28"/>
                    <a:gd name="T88" fmla="*/ 51 w 106"/>
                    <a:gd name="T89" fmla="*/ 8 h 28"/>
                    <a:gd name="T90" fmla="*/ 47 w 106"/>
                    <a:gd name="T91" fmla="*/ 8 h 28"/>
                    <a:gd name="T92" fmla="*/ 43 w 106"/>
                    <a:gd name="T93" fmla="*/ 8 h 28"/>
                    <a:gd name="T94" fmla="*/ 39 w 106"/>
                    <a:gd name="T95" fmla="*/ 8 h 28"/>
                    <a:gd name="T96" fmla="*/ 36 w 106"/>
                    <a:gd name="T97" fmla="*/ 8 h 28"/>
                    <a:gd name="T98" fmla="*/ 32 w 106"/>
                    <a:gd name="T99" fmla="*/ 8 h 28"/>
                    <a:gd name="T100" fmla="*/ 28 w 106"/>
                    <a:gd name="T101" fmla="*/ 8 h 28"/>
                    <a:gd name="T102" fmla="*/ 0 w 106"/>
                    <a:gd name="T103" fmla="*/ 14 h 28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06"/>
                    <a:gd name="T157" fmla="*/ 0 h 28"/>
                    <a:gd name="T158" fmla="*/ 106 w 106"/>
                    <a:gd name="T159" fmla="*/ 28 h 28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06" h="28">
                      <a:moveTo>
                        <a:pt x="0" y="14"/>
                      </a:moveTo>
                      <a:lnTo>
                        <a:pt x="5" y="9"/>
                      </a:lnTo>
                      <a:lnTo>
                        <a:pt x="9" y="8"/>
                      </a:lnTo>
                      <a:lnTo>
                        <a:pt x="14" y="6"/>
                      </a:lnTo>
                      <a:lnTo>
                        <a:pt x="17" y="5"/>
                      </a:lnTo>
                      <a:lnTo>
                        <a:pt x="21" y="4"/>
                      </a:lnTo>
                      <a:lnTo>
                        <a:pt x="25" y="3"/>
                      </a:lnTo>
                      <a:lnTo>
                        <a:pt x="30" y="1"/>
                      </a:lnTo>
                      <a:lnTo>
                        <a:pt x="33" y="1"/>
                      </a:lnTo>
                      <a:lnTo>
                        <a:pt x="38" y="0"/>
                      </a:lnTo>
                      <a:lnTo>
                        <a:pt x="42" y="0"/>
                      </a:lnTo>
                      <a:lnTo>
                        <a:pt x="46" y="0"/>
                      </a:lnTo>
                      <a:lnTo>
                        <a:pt x="49" y="0"/>
                      </a:lnTo>
                      <a:lnTo>
                        <a:pt x="53" y="0"/>
                      </a:lnTo>
                      <a:lnTo>
                        <a:pt x="57" y="0"/>
                      </a:lnTo>
                      <a:lnTo>
                        <a:pt x="60" y="0"/>
                      </a:lnTo>
                      <a:lnTo>
                        <a:pt x="64" y="0"/>
                      </a:lnTo>
                      <a:lnTo>
                        <a:pt x="68" y="0"/>
                      </a:lnTo>
                      <a:lnTo>
                        <a:pt x="71" y="0"/>
                      </a:lnTo>
                      <a:lnTo>
                        <a:pt x="75" y="1"/>
                      </a:lnTo>
                      <a:lnTo>
                        <a:pt x="79" y="4"/>
                      </a:lnTo>
                      <a:lnTo>
                        <a:pt x="83" y="5"/>
                      </a:lnTo>
                      <a:lnTo>
                        <a:pt x="86" y="6"/>
                      </a:lnTo>
                      <a:lnTo>
                        <a:pt x="90" y="8"/>
                      </a:lnTo>
                      <a:lnTo>
                        <a:pt x="94" y="9"/>
                      </a:lnTo>
                      <a:lnTo>
                        <a:pt x="97" y="11"/>
                      </a:lnTo>
                      <a:lnTo>
                        <a:pt x="100" y="15"/>
                      </a:lnTo>
                      <a:lnTo>
                        <a:pt x="104" y="17"/>
                      </a:lnTo>
                      <a:lnTo>
                        <a:pt x="106" y="21"/>
                      </a:lnTo>
                      <a:lnTo>
                        <a:pt x="106" y="25"/>
                      </a:lnTo>
                      <a:lnTo>
                        <a:pt x="102" y="27"/>
                      </a:lnTo>
                      <a:lnTo>
                        <a:pt x="99" y="28"/>
                      </a:lnTo>
                      <a:lnTo>
                        <a:pt x="95" y="28"/>
                      </a:lnTo>
                      <a:lnTo>
                        <a:pt x="91" y="26"/>
                      </a:lnTo>
                      <a:lnTo>
                        <a:pt x="88" y="23"/>
                      </a:lnTo>
                      <a:lnTo>
                        <a:pt x="84" y="21"/>
                      </a:lnTo>
                      <a:lnTo>
                        <a:pt x="80" y="18"/>
                      </a:lnTo>
                      <a:lnTo>
                        <a:pt x="76" y="17"/>
                      </a:lnTo>
                      <a:lnTo>
                        <a:pt x="73" y="15"/>
                      </a:lnTo>
                      <a:lnTo>
                        <a:pt x="69" y="14"/>
                      </a:lnTo>
                      <a:lnTo>
                        <a:pt x="65" y="12"/>
                      </a:lnTo>
                      <a:lnTo>
                        <a:pt x="62" y="10"/>
                      </a:lnTo>
                      <a:lnTo>
                        <a:pt x="58" y="9"/>
                      </a:lnTo>
                      <a:lnTo>
                        <a:pt x="54" y="9"/>
                      </a:lnTo>
                      <a:lnTo>
                        <a:pt x="51" y="8"/>
                      </a:lnTo>
                      <a:lnTo>
                        <a:pt x="47" y="8"/>
                      </a:lnTo>
                      <a:lnTo>
                        <a:pt x="43" y="8"/>
                      </a:lnTo>
                      <a:lnTo>
                        <a:pt x="39" y="8"/>
                      </a:lnTo>
                      <a:lnTo>
                        <a:pt x="36" y="8"/>
                      </a:lnTo>
                      <a:lnTo>
                        <a:pt x="32" y="8"/>
                      </a:lnTo>
                      <a:lnTo>
                        <a:pt x="28" y="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CCE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08" name="Freeform 275"/>
                <p:cNvSpPr>
                  <a:spLocks/>
                </p:cNvSpPr>
                <p:nvPr/>
              </p:nvSpPr>
              <p:spPr bwMode="auto">
                <a:xfrm>
                  <a:off x="2603" y="1718"/>
                  <a:ext cx="82" cy="57"/>
                </a:xfrm>
                <a:custGeom>
                  <a:avLst/>
                  <a:gdLst>
                    <a:gd name="T0" fmla="*/ 0 w 82"/>
                    <a:gd name="T1" fmla="*/ 0 h 57"/>
                    <a:gd name="T2" fmla="*/ 5 w 82"/>
                    <a:gd name="T3" fmla="*/ 0 h 57"/>
                    <a:gd name="T4" fmla="*/ 9 w 82"/>
                    <a:gd name="T5" fmla="*/ 0 h 57"/>
                    <a:gd name="T6" fmla="*/ 12 w 82"/>
                    <a:gd name="T7" fmla="*/ 0 h 57"/>
                    <a:gd name="T8" fmla="*/ 16 w 82"/>
                    <a:gd name="T9" fmla="*/ 0 h 57"/>
                    <a:gd name="T10" fmla="*/ 20 w 82"/>
                    <a:gd name="T11" fmla="*/ 1 h 57"/>
                    <a:gd name="T12" fmla="*/ 24 w 82"/>
                    <a:gd name="T13" fmla="*/ 2 h 57"/>
                    <a:gd name="T14" fmla="*/ 27 w 82"/>
                    <a:gd name="T15" fmla="*/ 2 h 57"/>
                    <a:gd name="T16" fmla="*/ 31 w 82"/>
                    <a:gd name="T17" fmla="*/ 3 h 57"/>
                    <a:gd name="T18" fmla="*/ 35 w 82"/>
                    <a:gd name="T19" fmla="*/ 4 h 57"/>
                    <a:gd name="T20" fmla="*/ 39 w 82"/>
                    <a:gd name="T21" fmla="*/ 6 h 57"/>
                    <a:gd name="T22" fmla="*/ 42 w 82"/>
                    <a:gd name="T23" fmla="*/ 7 h 57"/>
                    <a:gd name="T24" fmla="*/ 46 w 82"/>
                    <a:gd name="T25" fmla="*/ 9 h 57"/>
                    <a:gd name="T26" fmla="*/ 50 w 82"/>
                    <a:gd name="T27" fmla="*/ 12 h 57"/>
                    <a:gd name="T28" fmla="*/ 52 w 82"/>
                    <a:gd name="T29" fmla="*/ 16 h 57"/>
                    <a:gd name="T30" fmla="*/ 56 w 82"/>
                    <a:gd name="T31" fmla="*/ 17 h 57"/>
                    <a:gd name="T32" fmla="*/ 60 w 82"/>
                    <a:gd name="T33" fmla="*/ 21 h 57"/>
                    <a:gd name="T34" fmla="*/ 63 w 82"/>
                    <a:gd name="T35" fmla="*/ 23 h 57"/>
                    <a:gd name="T36" fmla="*/ 66 w 82"/>
                    <a:gd name="T37" fmla="*/ 27 h 57"/>
                    <a:gd name="T38" fmla="*/ 70 w 82"/>
                    <a:gd name="T39" fmla="*/ 28 h 57"/>
                    <a:gd name="T40" fmla="*/ 71 w 82"/>
                    <a:gd name="T41" fmla="*/ 32 h 57"/>
                    <a:gd name="T42" fmla="*/ 75 w 82"/>
                    <a:gd name="T43" fmla="*/ 34 h 57"/>
                    <a:gd name="T44" fmla="*/ 77 w 82"/>
                    <a:gd name="T45" fmla="*/ 38 h 57"/>
                    <a:gd name="T46" fmla="*/ 80 w 82"/>
                    <a:gd name="T47" fmla="*/ 42 h 57"/>
                    <a:gd name="T48" fmla="*/ 81 w 82"/>
                    <a:gd name="T49" fmla="*/ 45 h 57"/>
                    <a:gd name="T50" fmla="*/ 81 w 82"/>
                    <a:gd name="T51" fmla="*/ 49 h 57"/>
                    <a:gd name="T52" fmla="*/ 82 w 82"/>
                    <a:gd name="T53" fmla="*/ 53 h 57"/>
                    <a:gd name="T54" fmla="*/ 81 w 82"/>
                    <a:gd name="T55" fmla="*/ 57 h 57"/>
                    <a:gd name="T56" fmla="*/ 77 w 82"/>
                    <a:gd name="T57" fmla="*/ 57 h 57"/>
                    <a:gd name="T58" fmla="*/ 73 w 82"/>
                    <a:gd name="T59" fmla="*/ 57 h 57"/>
                    <a:gd name="T60" fmla="*/ 70 w 82"/>
                    <a:gd name="T61" fmla="*/ 55 h 57"/>
                    <a:gd name="T62" fmla="*/ 66 w 82"/>
                    <a:gd name="T63" fmla="*/ 52 h 57"/>
                    <a:gd name="T64" fmla="*/ 63 w 82"/>
                    <a:gd name="T65" fmla="*/ 48 h 57"/>
                    <a:gd name="T66" fmla="*/ 61 w 82"/>
                    <a:gd name="T67" fmla="*/ 44 h 57"/>
                    <a:gd name="T68" fmla="*/ 60 w 82"/>
                    <a:gd name="T69" fmla="*/ 40 h 57"/>
                    <a:gd name="T70" fmla="*/ 56 w 82"/>
                    <a:gd name="T71" fmla="*/ 37 h 57"/>
                    <a:gd name="T72" fmla="*/ 52 w 82"/>
                    <a:gd name="T73" fmla="*/ 34 h 57"/>
                    <a:gd name="T74" fmla="*/ 51 w 82"/>
                    <a:gd name="T75" fmla="*/ 30 h 57"/>
                    <a:gd name="T76" fmla="*/ 47 w 82"/>
                    <a:gd name="T77" fmla="*/ 28 h 57"/>
                    <a:gd name="T78" fmla="*/ 43 w 82"/>
                    <a:gd name="T79" fmla="*/ 24 h 57"/>
                    <a:gd name="T80" fmla="*/ 40 w 82"/>
                    <a:gd name="T81" fmla="*/ 22 h 57"/>
                    <a:gd name="T82" fmla="*/ 26 w 82"/>
                    <a:gd name="T83" fmla="*/ 11 h 57"/>
                    <a:gd name="T84" fmla="*/ 22 w 82"/>
                    <a:gd name="T85" fmla="*/ 11 h 57"/>
                    <a:gd name="T86" fmla="*/ 0 w 82"/>
                    <a:gd name="T87" fmla="*/ 0 h 57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82"/>
                    <a:gd name="T133" fmla="*/ 0 h 57"/>
                    <a:gd name="T134" fmla="*/ 82 w 82"/>
                    <a:gd name="T135" fmla="*/ 57 h 57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82" h="57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1"/>
                      </a:lnTo>
                      <a:lnTo>
                        <a:pt x="24" y="2"/>
                      </a:lnTo>
                      <a:lnTo>
                        <a:pt x="27" y="2"/>
                      </a:lnTo>
                      <a:lnTo>
                        <a:pt x="31" y="3"/>
                      </a:lnTo>
                      <a:lnTo>
                        <a:pt x="35" y="4"/>
                      </a:lnTo>
                      <a:lnTo>
                        <a:pt x="39" y="6"/>
                      </a:lnTo>
                      <a:lnTo>
                        <a:pt x="42" y="7"/>
                      </a:lnTo>
                      <a:lnTo>
                        <a:pt x="46" y="9"/>
                      </a:lnTo>
                      <a:lnTo>
                        <a:pt x="50" y="12"/>
                      </a:lnTo>
                      <a:lnTo>
                        <a:pt x="52" y="16"/>
                      </a:lnTo>
                      <a:lnTo>
                        <a:pt x="56" y="17"/>
                      </a:lnTo>
                      <a:lnTo>
                        <a:pt x="60" y="21"/>
                      </a:lnTo>
                      <a:lnTo>
                        <a:pt x="63" y="23"/>
                      </a:lnTo>
                      <a:lnTo>
                        <a:pt x="66" y="27"/>
                      </a:lnTo>
                      <a:lnTo>
                        <a:pt x="70" y="28"/>
                      </a:lnTo>
                      <a:lnTo>
                        <a:pt x="71" y="32"/>
                      </a:lnTo>
                      <a:lnTo>
                        <a:pt x="75" y="34"/>
                      </a:lnTo>
                      <a:lnTo>
                        <a:pt x="77" y="38"/>
                      </a:lnTo>
                      <a:lnTo>
                        <a:pt x="80" y="42"/>
                      </a:lnTo>
                      <a:lnTo>
                        <a:pt x="81" y="45"/>
                      </a:lnTo>
                      <a:lnTo>
                        <a:pt x="81" y="49"/>
                      </a:lnTo>
                      <a:lnTo>
                        <a:pt x="82" y="53"/>
                      </a:lnTo>
                      <a:lnTo>
                        <a:pt x="81" y="57"/>
                      </a:lnTo>
                      <a:lnTo>
                        <a:pt x="77" y="57"/>
                      </a:lnTo>
                      <a:lnTo>
                        <a:pt x="73" y="57"/>
                      </a:lnTo>
                      <a:lnTo>
                        <a:pt x="70" y="55"/>
                      </a:lnTo>
                      <a:lnTo>
                        <a:pt x="66" y="52"/>
                      </a:lnTo>
                      <a:lnTo>
                        <a:pt x="63" y="48"/>
                      </a:lnTo>
                      <a:lnTo>
                        <a:pt x="61" y="44"/>
                      </a:lnTo>
                      <a:lnTo>
                        <a:pt x="60" y="40"/>
                      </a:lnTo>
                      <a:lnTo>
                        <a:pt x="56" y="37"/>
                      </a:lnTo>
                      <a:lnTo>
                        <a:pt x="52" y="34"/>
                      </a:lnTo>
                      <a:lnTo>
                        <a:pt x="51" y="30"/>
                      </a:lnTo>
                      <a:lnTo>
                        <a:pt x="47" y="28"/>
                      </a:lnTo>
                      <a:lnTo>
                        <a:pt x="43" y="24"/>
                      </a:lnTo>
                      <a:lnTo>
                        <a:pt x="40" y="22"/>
                      </a:lnTo>
                      <a:lnTo>
                        <a:pt x="26" y="11"/>
                      </a:lnTo>
                      <a:lnTo>
                        <a:pt x="22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CE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09" name="Freeform 276"/>
                <p:cNvSpPr>
                  <a:spLocks/>
                </p:cNvSpPr>
                <p:nvPr/>
              </p:nvSpPr>
              <p:spPr bwMode="auto">
                <a:xfrm>
                  <a:off x="2686" y="1724"/>
                  <a:ext cx="52" cy="43"/>
                </a:xfrm>
                <a:custGeom>
                  <a:avLst/>
                  <a:gdLst>
                    <a:gd name="T0" fmla="*/ 1 w 52"/>
                    <a:gd name="T1" fmla="*/ 41 h 43"/>
                    <a:gd name="T2" fmla="*/ 0 w 52"/>
                    <a:gd name="T3" fmla="*/ 37 h 43"/>
                    <a:gd name="T4" fmla="*/ 2 w 52"/>
                    <a:gd name="T5" fmla="*/ 33 h 43"/>
                    <a:gd name="T6" fmla="*/ 5 w 52"/>
                    <a:gd name="T7" fmla="*/ 29 h 43"/>
                    <a:gd name="T8" fmla="*/ 9 w 52"/>
                    <a:gd name="T9" fmla="*/ 26 h 43"/>
                    <a:gd name="T10" fmla="*/ 11 w 52"/>
                    <a:gd name="T11" fmla="*/ 22 h 43"/>
                    <a:gd name="T12" fmla="*/ 12 w 52"/>
                    <a:gd name="T13" fmla="*/ 18 h 43"/>
                    <a:gd name="T14" fmla="*/ 15 w 52"/>
                    <a:gd name="T15" fmla="*/ 14 h 43"/>
                    <a:gd name="T16" fmla="*/ 19 w 52"/>
                    <a:gd name="T17" fmla="*/ 12 h 43"/>
                    <a:gd name="T18" fmla="*/ 21 w 52"/>
                    <a:gd name="T19" fmla="*/ 8 h 43"/>
                    <a:gd name="T20" fmla="*/ 25 w 52"/>
                    <a:gd name="T21" fmla="*/ 6 h 43"/>
                    <a:gd name="T22" fmla="*/ 28 w 52"/>
                    <a:gd name="T23" fmla="*/ 3 h 43"/>
                    <a:gd name="T24" fmla="*/ 33 w 52"/>
                    <a:gd name="T25" fmla="*/ 1 h 43"/>
                    <a:gd name="T26" fmla="*/ 37 w 52"/>
                    <a:gd name="T27" fmla="*/ 1 h 43"/>
                    <a:gd name="T28" fmla="*/ 41 w 52"/>
                    <a:gd name="T29" fmla="*/ 0 h 43"/>
                    <a:gd name="T30" fmla="*/ 45 w 52"/>
                    <a:gd name="T31" fmla="*/ 0 h 43"/>
                    <a:gd name="T32" fmla="*/ 48 w 52"/>
                    <a:gd name="T33" fmla="*/ 0 h 43"/>
                    <a:gd name="T34" fmla="*/ 52 w 52"/>
                    <a:gd name="T35" fmla="*/ 0 h 43"/>
                    <a:gd name="T36" fmla="*/ 27 w 52"/>
                    <a:gd name="T37" fmla="*/ 12 h 43"/>
                    <a:gd name="T38" fmla="*/ 26 w 52"/>
                    <a:gd name="T39" fmla="*/ 16 h 43"/>
                    <a:gd name="T40" fmla="*/ 24 w 52"/>
                    <a:gd name="T41" fmla="*/ 19 h 43"/>
                    <a:gd name="T42" fmla="*/ 22 w 52"/>
                    <a:gd name="T43" fmla="*/ 23 h 43"/>
                    <a:gd name="T44" fmla="*/ 20 w 52"/>
                    <a:gd name="T45" fmla="*/ 27 h 43"/>
                    <a:gd name="T46" fmla="*/ 17 w 52"/>
                    <a:gd name="T47" fmla="*/ 30 h 43"/>
                    <a:gd name="T48" fmla="*/ 15 w 52"/>
                    <a:gd name="T49" fmla="*/ 34 h 43"/>
                    <a:gd name="T50" fmla="*/ 15 w 52"/>
                    <a:gd name="T51" fmla="*/ 38 h 43"/>
                    <a:gd name="T52" fmla="*/ 11 w 52"/>
                    <a:gd name="T53" fmla="*/ 40 h 43"/>
                    <a:gd name="T54" fmla="*/ 7 w 52"/>
                    <a:gd name="T55" fmla="*/ 43 h 43"/>
                    <a:gd name="T56" fmla="*/ 1 w 52"/>
                    <a:gd name="T57" fmla="*/ 41 h 4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2"/>
                    <a:gd name="T88" fmla="*/ 0 h 43"/>
                    <a:gd name="T89" fmla="*/ 52 w 52"/>
                    <a:gd name="T90" fmla="*/ 43 h 4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2" h="43">
                      <a:moveTo>
                        <a:pt x="1" y="41"/>
                      </a:moveTo>
                      <a:lnTo>
                        <a:pt x="0" y="37"/>
                      </a:lnTo>
                      <a:lnTo>
                        <a:pt x="2" y="33"/>
                      </a:lnTo>
                      <a:lnTo>
                        <a:pt x="5" y="29"/>
                      </a:lnTo>
                      <a:lnTo>
                        <a:pt x="9" y="26"/>
                      </a:lnTo>
                      <a:lnTo>
                        <a:pt x="11" y="22"/>
                      </a:lnTo>
                      <a:lnTo>
                        <a:pt x="12" y="18"/>
                      </a:lnTo>
                      <a:lnTo>
                        <a:pt x="15" y="14"/>
                      </a:lnTo>
                      <a:lnTo>
                        <a:pt x="19" y="12"/>
                      </a:lnTo>
                      <a:lnTo>
                        <a:pt x="21" y="8"/>
                      </a:lnTo>
                      <a:lnTo>
                        <a:pt x="25" y="6"/>
                      </a:lnTo>
                      <a:lnTo>
                        <a:pt x="28" y="3"/>
                      </a:lnTo>
                      <a:lnTo>
                        <a:pt x="33" y="1"/>
                      </a:lnTo>
                      <a:lnTo>
                        <a:pt x="37" y="1"/>
                      </a:lnTo>
                      <a:lnTo>
                        <a:pt x="41" y="0"/>
                      </a:lnTo>
                      <a:lnTo>
                        <a:pt x="45" y="0"/>
                      </a:lnTo>
                      <a:lnTo>
                        <a:pt x="48" y="0"/>
                      </a:lnTo>
                      <a:lnTo>
                        <a:pt x="52" y="0"/>
                      </a:lnTo>
                      <a:lnTo>
                        <a:pt x="27" y="12"/>
                      </a:lnTo>
                      <a:lnTo>
                        <a:pt x="26" y="16"/>
                      </a:lnTo>
                      <a:lnTo>
                        <a:pt x="24" y="19"/>
                      </a:lnTo>
                      <a:lnTo>
                        <a:pt x="22" y="23"/>
                      </a:lnTo>
                      <a:lnTo>
                        <a:pt x="20" y="27"/>
                      </a:lnTo>
                      <a:lnTo>
                        <a:pt x="17" y="30"/>
                      </a:lnTo>
                      <a:lnTo>
                        <a:pt x="15" y="34"/>
                      </a:lnTo>
                      <a:lnTo>
                        <a:pt x="15" y="38"/>
                      </a:lnTo>
                      <a:lnTo>
                        <a:pt x="11" y="40"/>
                      </a:lnTo>
                      <a:lnTo>
                        <a:pt x="7" y="43"/>
                      </a:lnTo>
                      <a:lnTo>
                        <a:pt x="1" y="41"/>
                      </a:lnTo>
                      <a:close/>
                    </a:path>
                  </a:pathLst>
                </a:custGeom>
                <a:solidFill>
                  <a:srgbClr val="CCE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10" name="Freeform 277"/>
                <p:cNvSpPr>
                  <a:spLocks/>
                </p:cNvSpPr>
                <p:nvPr/>
              </p:nvSpPr>
              <p:spPr bwMode="auto">
                <a:xfrm>
                  <a:off x="2705" y="1755"/>
                  <a:ext cx="104" cy="25"/>
                </a:xfrm>
                <a:custGeom>
                  <a:avLst/>
                  <a:gdLst>
                    <a:gd name="T0" fmla="*/ 1 w 104"/>
                    <a:gd name="T1" fmla="*/ 18 h 25"/>
                    <a:gd name="T2" fmla="*/ 4 w 104"/>
                    <a:gd name="T3" fmla="*/ 13 h 25"/>
                    <a:gd name="T4" fmla="*/ 9 w 104"/>
                    <a:gd name="T5" fmla="*/ 12 h 25"/>
                    <a:gd name="T6" fmla="*/ 12 w 104"/>
                    <a:gd name="T7" fmla="*/ 10 h 25"/>
                    <a:gd name="T8" fmla="*/ 16 w 104"/>
                    <a:gd name="T9" fmla="*/ 8 h 25"/>
                    <a:gd name="T10" fmla="*/ 20 w 104"/>
                    <a:gd name="T11" fmla="*/ 7 h 25"/>
                    <a:gd name="T12" fmla="*/ 24 w 104"/>
                    <a:gd name="T13" fmla="*/ 7 h 25"/>
                    <a:gd name="T14" fmla="*/ 27 w 104"/>
                    <a:gd name="T15" fmla="*/ 5 h 25"/>
                    <a:gd name="T16" fmla="*/ 31 w 104"/>
                    <a:gd name="T17" fmla="*/ 4 h 25"/>
                    <a:gd name="T18" fmla="*/ 35 w 104"/>
                    <a:gd name="T19" fmla="*/ 4 h 25"/>
                    <a:gd name="T20" fmla="*/ 38 w 104"/>
                    <a:gd name="T21" fmla="*/ 3 h 25"/>
                    <a:gd name="T22" fmla="*/ 42 w 104"/>
                    <a:gd name="T23" fmla="*/ 3 h 25"/>
                    <a:gd name="T24" fmla="*/ 46 w 104"/>
                    <a:gd name="T25" fmla="*/ 3 h 25"/>
                    <a:gd name="T26" fmla="*/ 50 w 104"/>
                    <a:gd name="T27" fmla="*/ 2 h 25"/>
                    <a:gd name="T28" fmla="*/ 53 w 104"/>
                    <a:gd name="T29" fmla="*/ 0 h 25"/>
                    <a:gd name="T30" fmla="*/ 57 w 104"/>
                    <a:gd name="T31" fmla="*/ 0 h 25"/>
                    <a:gd name="T32" fmla="*/ 61 w 104"/>
                    <a:gd name="T33" fmla="*/ 0 h 25"/>
                    <a:gd name="T34" fmla="*/ 64 w 104"/>
                    <a:gd name="T35" fmla="*/ 0 h 25"/>
                    <a:gd name="T36" fmla="*/ 68 w 104"/>
                    <a:gd name="T37" fmla="*/ 0 h 25"/>
                    <a:gd name="T38" fmla="*/ 73 w 104"/>
                    <a:gd name="T39" fmla="*/ 0 h 25"/>
                    <a:gd name="T40" fmla="*/ 77 w 104"/>
                    <a:gd name="T41" fmla="*/ 0 h 25"/>
                    <a:gd name="T42" fmla="*/ 80 w 104"/>
                    <a:gd name="T43" fmla="*/ 0 h 25"/>
                    <a:gd name="T44" fmla="*/ 84 w 104"/>
                    <a:gd name="T45" fmla="*/ 2 h 25"/>
                    <a:gd name="T46" fmla="*/ 88 w 104"/>
                    <a:gd name="T47" fmla="*/ 3 h 25"/>
                    <a:gd name="T48" fmla="*/ 92 w 104"/>
                    <a:gd name="T49" fmla="*/ 4 h 25"/>
                    <a:gd name="T50" fmla="*/ 95 w 104"/>
                    <a:gd name="T51" fmla="*/ 5 h 25"/>
                    <a:gd name="T52" fmla="*/ 100 w 104"/>
                    <a:gd name="T53" fmla="*/ 7 h 25"/>
                    <a:gd name="T54" fmla="*/ 104 w 104"/>
                    <a:gd name="T55" fmla="*/ 9 h 25"/>
                    <a:gd name="T56" fmla="*/ 58 w 104"/>
                    <a:gd name="T57" fmla="*/ 8 h 25"/>
                    <a:gd name="T58" fmla="*/ 52 w 104"/>
                    <a:gd name="T59" fmla="*/ 9 h 25"/>
                    <a:gd name="T60" fmla="*/ 48 w 104"/>
                    <a:gd name="T61" fmla="*/ 10 h 25"/>
                    <a:gd name="T62" fmla="*/ 45 w 104"/>
                    <a:gd name="T63" fmla="*/ 12 h 25"/>
                    <a:gd name="T64" fmla="*/ 41 w 104"/>
                    <a:gd name="T65" fmla="*/ 13 h 25"/>
                    <a:gd name="T66" fmla="*/ 37 w 104"/>
                    <a:gd name="T67" fmla="*/ 15 h 25"/>
                    <a:gd name="T68" fmla="*/ 33 w 104"/>
                    <a:gd name="T69" fmla="*/ 17 h 25"/>
                    <a:gd name="T70" fmla="*/ 30 w 104"/>
                    <a:gd name="T71" fmla="*/ 17 h 25"/>
                    <a:gd name="T72" fmla="*/ 26 w 104"/>
                    <a:gd name="T73" fmla="*/ 18 h 25"/>
                    <a:gd name="T74" fmla="*/ 22 w 104"/>
                    <a:gd name="T75" fmla="*/ 19 h 25"/>
                    <a:gd name="T76" fmla="*/ 19 w 104"/>
                    <a:gd name="T77" fmla="*/ 20 h 25"/>
                    <a:gd name="T78" fmla="*/ 15 w 104"/>
                    <a:gd name="T79" fmla="*/ 23 h 25"/>
                    <a:gd name="T80" fmla="*/ 11 w 104"/>
                    <a:gd name="T81" fmla="*/ 24 h 25"/>
                    <a:gd name="T82" fmla="*/ 7 w 104"/>
                    <a:gd name="T83" fmla="*/ 25 h 25"/>
                    <a:gd name="T84" fmla="*/ 4 w 104"/>
                    <a:gd name="T85" fmla="*/ 25 h 25"/>
                    <a:gd name="T86" fmla="*/ 0 w 104"/>
                    <a:gd name="T87" fmla="*/ 24 h 25"/>
                    <a:gd name="T88" fmla="*/ 1 w 104"/>
                    <a:gd name="T89" fmla="*/ 18 h 25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04"/>
                    <a:gd name="T136" fmla="*/ 0 h 25"/>
                    <a:gd name="T137" fmla="*/ 104 w 104"/>
                    <a:gd name="T138" fmla="*/ 25 h 25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04" h="25">
                      <a:moveTo>
                        <a:pt x="1" y="18"/>
                      </a:moveTo>
                      <a:lnTo>
                        <a:pt x="4" y="13"/>
                      </a:lnTo>
                      <a:lnTo>
                        <a:pt x="9" y="12"/>
                      </a:lnTo>
                      <a:lnTo>
                        <a:pt x="12" y="10"/>
                      </a:lnTo>
                      <a:lnTo>
                        <a:pt x="16" y="8"/>
                      </a:lnTo>
                      <a:lnTo>
                        <a:pt x="20" y="7"/>
                      </a:lnTo>
                      <a:lnTo>
                        <a:pt x="24" y="7"/>
                      </a:lnTo>
                      <a:lnTo>
                        <a:pt x="27" y="5"/>
                      </a:lnTo>
                      <a:lnTo>
                        <a:pt x="31" y="4"/>
                      </a:lnTo>
                      <a:lnTo>
                        <a:pt x="35" y="4"/>
                      </a:lnTo>
                      <a:lnTo>
                        <a:pt x="38" y="3"/>
                      </a:lnTo>
                      <a:lnTo>
                        <a:pt x="42" y="3"/>
                      </a:lnTo>
                      <a:lnTo>
                        <a:pt x="46" y="3"/>
                      </a:lnTo>
                      <a:lnTo>
                        <a:pt x="50" y="2"/>
                      </a:lnTo>
                      <a:lnTo>
                        <a:pt x="53" y="0"/>
                      </a:lnTo>
                      <a:lnTo>
                        <a:pt x="57" y="0"/>
                      </a:lnTo>
                      <a:lnTo>
                        <a:pt x="61" y="0"/>
                      </a:lnTo>
                      <a:lnTo>
                        <a:pt x="64" y="0"/>
                      </a:lnTo>
                      <a:lnTo>
                        <a:pt x="68" y="0"/>
                      </a:lnTo>
                      <a:lnTo>
                        <a:pt x="73" y="0"/>
                      </a:lnTo>
                      <a:lnTo>
                        <a:pt x="77" y="0"/>
                      </a:lnTo>
                      <a:lnTo>
                        <a:pt x="80" y="0"/>
                      </a:lnTo>
                      <a:lnTo>
                        <a:pt x="84" y="2"/>
                      </a:lnTo>
                      <a:lnTo>
                        <a:pt x="88" y="3"/>
                      </a:lnTo>
                      <a:lnTo>
                        <a:pt x="92" y="4"/>
                      </a:lnTo>
                      <a:lnTo>
                        <a:pt x="95" y="5"/>
                      </a:lnTo>
                      <a:lnTo>
                        <a:pt x="100" y="7"/>
                      </a:lnTo>
                      <a:lnTo>
                        <a:pt x="104" y="9"/>
                      </a:lnTo>
                      <a:lnTo>
                        <a:pt x="58" y="8"/>
                      </a:lnTo>
                      <a:lnTo>
                        <a:pt x="52" y="9"/>
                      </a:lnTo>
                      <a:lnTo>
                        <a:pt x="48" y="10"/>
                      </a:lnTo>
                      <a:lnTo>
                        <a:pt x="45" y="12"/>
                      </a:lnTo>
                      <a:lnTo>
                        <a:pt x="41" y="13"/>
                      </a:lnTo>
                      <a:lnTo>
                        <a:pt x="37" y="15"/>
                      </a:lnTo>
                      <a:lnTo>
                        <a:pt x="33" y="17"/>
                      </a:lnTo>
                      <a:lnTo>
                        <a:pt x="30" y="17"/>
                      </a:lnTo>
                      <a:lnTo>
                        <a:pt x="26" y="18"/>
                      </a:lnTo>
                      <a:lnTo>
                        <a:pt x="22" y="19"/>
                      </a:lnTo>
                      <a:lnTo>
                        <a:pt x="19" y="20"/>
                      </a:lnTo>
                      <a:lnTo>
                        <a:pt x="15" y="23"/>
                      </a:lnTo>
                      <a:lnTo>
                        <a:pt x="11" y="24"/>
                      </a:lnTo>
                      <a:lnTo>
                        <a:pt x="7" y="25"/>
                      </a:lnTo>
                      <a:lnTo>
                        <a:pt x="4" y="25"/>
                      </a:lnTo>
                      <a:lnTo>
                        <a:pt x="0" y="24"/>
                      </a:lnTo>
                      <a:lnTo>
                        <a:pt x="1" y="18"/>
                      </a:lnTo>
                      <a:close/>
                    </a:path>
                  </a:pathLst>
                </a:custGeom>
                <a:solidFill>
                  <a:srgbClr val="CCE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11" name="Freeform 278"/>
                <p:cNvSpPr>
                  <a:spLocks/>
                </p:cNvSpPr>
                <p:nvPr/>
              </p:nvSpPr>
              <p:spPr bwMode="auto">
                <a:xfrm>
                  <a:off x="2710" y="1793"/>
                  <a:ext cx="84" cy="51"/>
                </a:xfrm>
                <a:custGeom>
                  <a:avLst/>
                  <a:gdLst>
                    <a:gd name="T0" fmla="*/ 0 w 84"/>
                    <a:gd name="T1" fmla="*/ 2 h 51"/>
                    <a:gd name="T2" fmla="*/ 5 w 84"/>
                    <a:gd name="T3" fmla="*/ 1 h 51"/>
                    <a:gd name="T4" fmla="*/ 9 w 84"/>
                    <a:gd name="T5" fmla="*/ 1 h 51"/>
                    <a:gd name="T6" fmla="*/ 12 w 84"/>
                    <a:gd name="T7" fmla="*/ 1 h 51"/>
                    <a:gd name="T8" fmla="*/ 16 w 84"/>
                    <a:gd name="T9" fmla="*/ 0 h 51"/>
                    <a:gd name="T10" fmla="*/ 20 w 84"/>
                    <a:gd name="T11" fmla="*/ 1 h 51"/>
                    <a:gd name="T12" fmla="*/ 23 w 84"/>
                    <a:gd name="T13" fmla="*/ 1 h 51"/>
                    <a:gd name="T14" fmla="*/ 27 w 84"/>
                    <a:gd name="T15" fmla="*/ 1 h 51"/>
                    <a:gd name="T16" fmla="*/ 31 w 84"/>
                    <a:gd name="T17" fmla="*/ 3 h 51"/>
                    <a:gd name="T18" fmla="*/ 35 w 84"/>
                    <a:gd name="T19" fmla="*/ 5 h 51"/>
                    <a:gd name="T20" fmla="*/ 40 w 84"/>
                    <a:gd name="T21" fmla="*/ 6 h 51"/>
                    <a:gd name="T22" fmla="*/ 43 w 84"/>
                    <a:gd name="T23" fmla="*/ 8 h 51"/>
                    <a:gd name="T24" fmla="*/ 47 w 84"/>
                    <a:gd name="T25" fmla="*/ 10 h 51"/>
                    <a:gd name="T26" fmla="*/ 51 w 84"/>
                    <a:gd name="T27" fmla="*/ 11 h 51"/>
                    <a:gd name="T28" fmla="*/ 53 w 84"/>
                    <a:gd name="T29" fmla="*/ 15 h 51"/>
                    <a:gd name="T30" fmla="*/ 57 w 84"/>
                    <a:gd name="T31" fmla="*/ 16 h 51"/>
                    <a:gd name="T32" fmla="*/ 61 w 84"/>
                    <a:gd name="T33" fmla="*/ 20 h 51"/>
                    <a:gd name="T34" fmla="*/ 64 w 84"/>
                    <a:gd name="T35" fmla="*/ 22 h 51"/>
                    <a:gd name="T36" fmla="*/ 67 w 84"/>
                    <a:gd name="T37" fmla="*/ 26 h 51"/>
                    <a:gd name="T38" fmla="*/ 70 w 84"/>
                    <a:gd name="T39" fmla="*/ 28 h 51"/>
                    <a:gd name="T40" fmla="*/ 73 w 84"/>
                    <a:gd name="T41" fmla="*/ 32 h 51"/>
                    <a:gd name="T42" fmla="*/ 75 w 84"/>
                    <a:gd name="T43" fmla="*/ 36 h 51"/>
                    <a:gd name="T44" fmla="*/ 78 w 84"/>
                    <a:gd name="T45" fmla="*/ 40 h 51"/>
                    <a:gd name="T46" fmla="*/ 82 w 84"/>
                    <a:gd name="T47" fmla="*/ 43 h 51"/>
                    <a:gd name="T48" fmla="*/ 83 w 84"/>
                    <a:gd name="T49" fmla="*/ 47 h 51"/>
                    <a:gd name="T50" fmla="*/ 84 w 84"/>
                    <a:gd name="T51" fmla="*/ 51 h 51"/>
                    <a:gd name="T52" fmla="*/ 82 w 84"/>
                    <a:gd name="T53" fmla="*/ 47 h 51"/>
                    <a:gd name="T54" fmla="*/ 54 w 84"/>
                    <a:gd name="T55" fmla="*/ 25 h 51"/>
                    <a:gd name="T56" fmla="*/ 51 w 84"/>
                    <a:gd name="T57" fmla="*/ 25 h 51"/>
                    <a:gd name="T58" fmla="*/ 47 w 84"/>
                    <a:gd name="T59" fmla="*/ 22 h 51"/>
                    <a:gd name="T60" fmla="*/ 43 w 84"/>
                    <a:gd name="T61" fmla="*/ 21 h 51"/>
                    <a:gd name="T62" fmla="*/ 40 w 84"/>
                    <a:gd name="T63" fmla="*/ 20 h 51"/>
                    <a:gd name="T64" fmla="*/ 36 w 84"/>
                    <a:gd name="T65" fmla="*/ 18 h 51"/>
                    <a:gd name="T66" fmla="*/ 32 w 84"/>
                    <a:gd name="T67" fmla="*/ 17 h 51"/>
                    <a:gd name="T68" fmla="*/ 28 w 84"/>
                    <a:gd name="T69" fmla="*/ 16 h 51"/>
                    <a:gd name="T70" fmla="*/ 25 w 84"/>
                    <a:gd name="T71" fmla="*/ 15 h 51"/>
                    <a:gd name="T72" fmla="*/ 21 w 84"/>
                    <a:gd name="T73" fmla="*/ 15 h 51"/>
                    <a:gd name="T74" fmla="*/ 17 w 84"/>
                    <a:gd name="T75" fmla="*/ 15 h 51"/>
                    <a:gd name="T76" fmla="*/ 14 w 84"/>
                    <a:gd name="T77" fmla="*/ 15 h 51"/>
                    <a:gd name="T78" fmla="*/ 10 w 84"/>
                    <a:gd name="T79" fmla="*/ 13 h 51"/>
                    <a:gd name="T80" fmla="*/ 6 w 84"/>
                    <a:gd name="T81" fmla="*/ 13 h 51"/>
                    <a:gd name="T82" fmla="*/ 2 w 84"/>
                    <a:gd name="T83" fmla="*/ 12 h 51"/>
                    <a:gd name="T84" fmla="*/ 0 w 84"/>
                    <a:gd name="T85" fmla="*/ 2 h 51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84"/>
                    <a:gd name="T130" fmla="*/ 0 h 51"/>
                    <a:gd name="T131" fmla="*/ 84 w 84"/>
                    <a:gd name="T132" fmla="*/ 51 h 51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84" h="51">
                      <a:moveTo>
                        <a:pt x="0" y="2"/>
                      </a:moveTo>
                      <a:lnTo>
                        <a:pt x="5" y="1"/>
                      </a:lnTo>
                      <a:lnTo>
                        <a:pt x="9" y="1"/>
                      </a:lnTo>
                      <a:lnTo>
                        <a:pt x="12" y="1"/>
                      </a:lnTo>
                      <a:lnTo>
                        <a:pt x="16" y="0"/>
                      </a:lnTo>
                      <a:lnTo>
                        <a:pt x="20" y="1"/>
                      </a:lnTo>
                      <a:lnTo>
                        <a:pt x="23" y="1"/>
                      </a:lnTo>
                      <a:lnTo>
                        <a:pt x="27" y="1"/>
                      </a:lnTo>
                      <a:lnTo>
                        <a:pt x="31" y="3"/>
                      </a:lnTo>
                      <a:lnTo>
                        <a:pt x="35" y="5"/>
                      </a:lnTo>
                      <a:lnTo>
                        <a:pt x="40" y="6"/>
                      </a:lnTo>
                      <a:lnTo>
                        <a:pt x="43" y="8"/>
                      </a:lnTo>
                      <a:lnTo>
                        <a:pt x="47" y="10"/>
                      </a:lnTo>
                      <a:lnTo>
                        <a:pt x="51" y="11"/>
                      </a:lnTo>
                      <a:lnTo>
                        <a:pt x="53" y="15"/>
                      </a:lnTo>
                      <a:lnTo>
                        <a:pt x="57" y="16"/>
                      </a:lnTo>
                      <a:lnTo>
                        <a:pt x="61" y="20"/>
                      </a:lnTo>
                      <a:lnTo>
                        <a:pt x="64" y="22"/>
                      </a:lnTo>
                      <a:lnTo>
                        <a:pt x="67" y="26"/>
                      </a:lnTo>
                      <a:lnTo>
                        <a:pt x="70" y="28"/>
                      </a:lnTo>
                      <a:lnTo>
                        <a:pt x="73" y="32"/>
                      </a:lnTo>
                      <a:lnTo>
                        <a:pt x="75" y="36"/>
                      </a:lnTo>
                      <a:lnTo>
                        <a:pt x="78" y="40"/>
                      </a:lnTo>
                      <a:lnTo>
                        <a:pt x="82" y="43"/>
                      </a:lnTo>
                      <a:lnTo>
                        <a:pt x="83" y="47"/>
                      </a:lnTo>
                      <a:lnTo>
                        <a:pt x="84" y="51"/>
                      </a:lnTo>
                      <a:lnTo>
                        <a:pt x="82" y="47"/>
                      </a:lnTo>
                      <a:lnTo>
                        <a:pt x="54" y="25"/>
                      </a:lnTo>
                      <a:lnTo>
                        <a:pt x="51" y="25"/>
                      </a:lnTo>
                      <a:lnTo>
                        <a:pt x="47" y="22"/>
                      </a:lnTo>
                      <a:lnTo>
                        <a:pt x="43" y="21"/>
                      </a:lnTo>
                      <a:lnTo>
                        <a:pt x="40" y="20"/>
                      </a:lnTo>
                      <a:lnTo>
                        <a:pt x="36" y="18"/>
                      </a:lnTo>
                      <a:lnTo>
                        <a:pt x="32" y="17"/>
                      </a:lnTo>
                      <a:lnTo>
                        <a:pt x="28" y="16"/>
                      </a:lnTo>
                      <a:lnTo>
                        <a:pt x="25" y="15"/>
                      </a:lnTo>
                      <a:lnTo>
                        <a:pt x="21" y="15"/>
                      </a:lnTo>
                      <a:lnTo>
                        <a:pt x="17" y="15"/>
                      </a:lnTo>
                      <a:lnTo>
                        <a:pt x="14" y="15"/>
                      </a:lnTo>
                      <a:lnTo>
                        <a:pt x="10" y="13"/>
                      </a:lnTo>
                      <a:lnTo>
                        <a:pt x="6" y="13"/>
                      </a:lnTo>
                      <a:lnTo>
                        <a:pt x="2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CCE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12" name="Freeform 279"/>
                <p:cNvSpPr>
                  <a:spLocks/>
                </p:cNvSpPr>
                <p:nvPr/>
              </p:nvSpPr>
              <p:spPr bwMode="auto">
                <a:xfrm>
                  <a:off x="2695" y="1811"/>
                  <a:ext cx="47" cy="72"/>
                </a:xfrm>
                <a:custGeom>
                  <a:avLst/>
                  <a:gdLst>
                    <a:gd name="T0" fmla="*/ 3 w 47"/>
                    <a:gd name="T1" fmla="*/ 0 h 72"/>
                    <a:gd name="T2" fmla="*/ 8 w 47"/>
                    <a:gd name="T3" fmla="*/ 1 h 72"/>
                    <a:gd name="T4" fmla="*/ 12 w 47"/>
                    <a:gd name="T5" fmla="*/ 4 h 72"/>
                    <a:gd name="T6" fmla="*/ 15 w 47"/>
                    <a:gd name="T7" fmla="*/ 6 h 72"/>
                    <a:gd name="T8" fmla="*/ 19 w 47"/>
                    <a:gd name="T9" fmla="*/ 10 h 72"/>
                    <a:gd name="T10" fmla="*/ 23 w 47"/>
                    <a:gd name="T11" fmla="*/ 14 h 72"/>
                    <a:gd name="T12" fmla="*/ 25 w 47"/>
                    <a:gd name="T13" fmla="*/ 17 h 72"/>
                    <a:gd name="T14" fmla="*/ 27 w 47"/>
                    <a:gd name="T15" fmla="*/ 21 h 72"/>
                    <a:gd name="T16" fmla="*/ 29 w 47"/>
                    <a:gd name="T17" fmla="*/ 25 h 72"/>
                    <a:gd name="T18" fmla="*/ 30 w 47"/>
                    <a:gd name="T19" fmla="*/ 28 h 72"/>
                    <a:gd name="T20" fmla="*/ 31 w 47"/>
                    <a:gd name="T21" fmla="*/ 32 h 72"/>
                    <a:gd name="T22" fmla="*/ 32 w 47"/>
                    <a:gd name="T23" fmla="*/ 36 h 72"/>
                    <a:gd name="T24" fmla="*/ 33 w 47"/>
                    <a:gd name="T25" fmla="*/ 39 h 72"/>
                    <a:gd name="T26" fmla="*/ 36 w 47"/>
                    <a:gd name="T27" fmla="*/ 43 h 72"/>
                    <a:gd name="T28" fmla="*/ 37 w 47"/>
                    <a:gd name="T29" fmla="*/ 47 h 72"/>
                    <a:gd name="T30" fmla="*/ 38 w 47"/>
                    <a:gd name="T31" fmla="*/ 50 h 72"/>
                    <a:gd name="T32" fmla="*/ 39 w 47"/>
                    <a:gd name="T33" fmla="*/ 54 h 72"/>
                    <a:gd name="T34" fmla="*/ 41 w 47"/>
                    <a:gd name="T35" fmla="*/ 58 h 72"/>
                    <a:gd name="T36" fmla="*/ 43 w 47"/>
                    <a:gd name="T37" fmla="*/ 61 h 72"/>
                    <a:gd name="T38" fmla="*/ 43 w 47"/>
                    <a:gd name="T39" fmla="*/ 65 h 72"/>
                    <a:gd name="T40" fmla="*/ 45 w 47"/>
                    <a:gd name="T41" fmla="*/ 69 h 72"/>
                    <a:gd name="T42" fmla="*/ 47 w 47"/>
                    <a:gd name="T43" fmla="*/ 72 h 72"/>
                    <a:gd name="T44" fmla="*/ 15 w 47"/>
                    <a:gd name="T45" fmla="*/ 27 h 72"/>
                    <a:gd name="T46" fmla="*/ 12 w 47"/>
                    <a:gd name="T47" fmla="*/ 26 h 72"/>
                    <a:gd name="T48" fmla="*/ 8 w 47"/>
                    <a:gd name="T49" fmla="*/ 23 h 72"/>
                    <a:gd name="T50" fmla="*/ 5 w 47"/>
                    <a:gd name="T51" fmla="*/ 20 h 72"/>
                    <a:gd name="T52" fmla="*/ 1 w 47"/>
                    <a:gd name="T53" fmla="*/ 17 h 72"/>
                    <a:gd name="T54" fmla="*/ 0 w 47"/>
                    <a:gd name="T55" fmla="*/ 14 h 72"/>
                    <a:gd name="T56" fmla="*/ 0 w 47"/>
                    <a:gd name="T57" fmla="*/ 10 h 72"/>
                    <a:gd name="T58" fmla="*/ 0 w 47"/>
                    <a:gd name="T59" fmla="*/ 6 h 72"/>
                    <a:gd name="T60" fmla="*/ 3 w 47"/>
                    <a:gd name="T61" fmla="*/ 0 h 72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47"/>
                    <a:gd name="T94" fmla="*/ 0 h 72"/>
                    <a:gd name="T95" fmla="*/ 47 w 47"/>
                    <a:gd name="T96" fmla="*/ 72 h 72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47" h="72">
                      <a:moveTo>
                        <a:pt x="3" y="0"/>
                      </a:moveTo>
                      <a:lnTo>
                        <a:pt x="8" y="1"/>
                      </a:lnTo>
                      <a:lnTo>
                        <a:pt x="12" y="4"/>
                      </a:lnTo>
                      <a:lnTo>
                        <a:pt x="15" y="6"/>
                      </a:lnTo>
                      <a:lnTo>
                        <a:pt x="19" y="10"/>
                      </a:lnTo>
                      <a:lnTo>
                        <a:pt x="23" y="14"/>
                      </a:lnTo>
                      <a:lnTo>
                        <a:pt x="25" y="17"/>
                      </a:lnTo>
                      <a:lnTo>
                        <a:pt x="27" y="21"/>
                      </a:lnTo>
                      <a:lnTo>
                        <a:pt x="29" y="25"/>
                      </a:lnTo>
                      <a:lnTo>
                        <a:pt x="30" y="28"/>
                      </a:lnTo>
                      <a:lnTo>
                        <a:pt x="31" y="32"/>
                      </a:lnTo>
                      <a:lnTo>
                        <a:pt x="32" y="36"/>
                      </a:lnTo>
                      <a:lnTo>
                        <a:pt x="33" y="39"/>
                      </a:lnTo>
                      <a:lnTo>
                        <a:pt x="36" y="43"/>
                      </a:lnTo>
                      <a:lnTo>
                        <a:pt x="37" y="47"/>
                      </a:lnTo>
                      <a:lnTo>
                        <a:pt x="38" y="50"/>
                      </a:lnTo>
                      <a:lnTo>
                        <a:pt x="39" y="54"/>
                      </a:lnTo>
                      <a:lnTo>
                        <a:pt x="41" y="58"/>
                      </a:lnTo>
                      <a:lnTo>
                        <a:pt x="43" y="61"/>
                      </a:lnTo>
                      <a:lnTo>
                        <a:pt x="43" y="65"/>
                      </a:lnTo>
                      <a:lnTo>
                        <a:pt x="45" y="69"/>
                      </a:lnTo>
                      <a:lnTo>
                        <a:pt x="47" y="72"/>
                      </a:lnTo>
                      <a:lnTo>
                        <a:pt x="15" y="27"/>
                      </a:lnTo>
                      <a:lnTo>
                        <a:pt x="12" y="26"/>
                      </a:lnTo>
                      <a:lnTo>
                        <a:pt x="8" y="23"/>
                      </a:lnTo>
                      <a:lnTo>
                        <a:pt x="5" y="20"/>
                      </a:lnTo>
                      <a:lnTo>
                        <a:pt x="1" y="17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CCE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13" name="Freeform 280"/>
                <p:cNvSpPr>
                  <a:spLocks/>
                </p:cNvSpPr>
                <p:nvPr/>
              </p:nvSpPr>
              <p:spPr bwMode="auto">
                <a:xfrm>
                  <a:off x="2650" y="1817"/>
                  <a:ext cx="28" cy="87"/>
                </a:xfrm>
                <a:custGeom>
                  <a:avLst/>
                  <a:gdLst>
                    <a:gd name="T0" fmla="*/ 0 w 28"/>
                    <a:gd name="T1" fmla="*/ 87 h 87"/>
                    <a:gd name="T2" fmla="*/ 1 w 28"/>
                    <a:gd name="T3" fmla="*/ 43 h 87"/>
                    <a:gd name="T4" fmla="*/ 1 w 28"/>
                    <a:gd name="T5" fmla="*/ 39 h 87"/>
                    <a:gd name="T6" fmla="*/ 3 w 28"/>
                    <a:gd name="T7" fmla="*/ 35 h 87"/>
                    <a:gd name="T8" fmla="*/ 5 w 28"/>
                    <a:gd name="T9" fmla="*/ 32 h 87"/>
                    <a:gd name="T10" fmla="*/ 5 w 28"/>
                    <a:gd name="T11" fmla="*/ 28 h 87"/>
                    <a:gd name="T12" fmla="*/ 5 w 28"/>
                    <a:gd name="T13" fmla="*/ 24 h 87"/>
                    <a:gd name="T14" fmla="*/ 5 w 28"/>
                    <a:gd name="T15" fmla="*/ 21 h 87"/>
                    <a:gd name="T16" fmla="*/ 6 w 28"/>
                    <a:gd name="T17" fmla="*/ 17 h 87"/>
                    <a:gd name="T18" fmla="*/ 10 w 28"/>
                    <a:gd name="T19" fmla="*/ 13 h 87"/>
                    <a:gd name="T20" fmla="*/ 11 w 28"/>
                    <a:gd name="T21" fmla="*/ 10 h 87"/>
                    <a:gd name="T22" fmla="*/ 14 w 28"/>
                    <a:gd name="T23" fmla="*/ 6 h 87"/>
                    <a:gd name="T24" fmla="*/ 17 w 28"/>
                    <a:gd name="T25" fmla="*/ 3 h 87"/>
                    <a:gd name="T26" fmla="*/ 21 w 28"/>
                    <a:gd name="T27" fmla="*/ 1 h 87"/>
                    <a:gd name="T28" fmla="*/ 25 w 28"/>
                    <a:gd name="T29" fmla="*/ 0 h 87"/>
                    <a:gd name="T30" fmla="*/ 27 w 28"/>
                    <a:gd name="T31" fmla="*/ 3 h 87"/>
                    <a:gd name="T32" fmla="*/ 28 w 28"/>
                    <a:gd name="T33" fmla="*/ 7 h 87"/>
                    <a:gd name="T34" fmla="*/ 28 w 28"/>
                    <a:gd name="T35" fmla="*/ 11 h 87"/>
                    <a:gd name="T36" fmla="*/ 25 w 28"/>
                    <a:gd name="T37" fmla="*/ 13 h 87"/>
                    <a:gd name="T38" fmla="*/ 14 w 28"/>
                    <a:gd name="T39" fmla="*/ 28 h 87"/>
                    <a:gd name="T40" fmla="*/ 12 w 28"/>
                    <a:gd name="T41" fmla="*/ 32 h 87"/>
                    <a:gd name="T42" fmla="*/ 11 w 28"/>
                    <a:gd name="T43" fmla="*/ 35 h 87"/>
                    <a:gd name="T44" fmla="*/ 11 w 28"/>
                    <a:gd name="T45" fmla="*/ 39 h 87"/>
                    <a:gd name="T46" fmla="*/ 11 w 28"/>
                    <a:gd name="T47" fmla="*/ 43 h 87"/>
                    <a:gd name="T48" fmla="*/ 9 w 28"/>
                    <a:gd name="T49" fmla="*/ 46 h 87"/>
                    <a:gd name="T50" fmla="*/ 8 w 28"/>
                    <a:gd name="T51" fmla="*/ 50 h 87"/>
                    <a:gd name="T52" fmla="*/ 0 w 28"/>
                    <a:gd name="T53" fmla="*/ 87 h 8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28"/>
                    <a:gd name="T82" fmla="*/ 0 h 87"/>
                    <a:gd name="T83" fmla="*/ 28 w 28"/>
                    <a:gd name="T84" fmla="*/ 87 h 8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28" h="87">
                      <a:moveTo>
                        <a:pt x="0" y="87"/>
                      </a:moveTo>
                      <a:lnTo>
                        <a:pt x="1" y="43"/>
                      </a:lnTo>
                      <a:lnTo>
                        <a:pt x="1" y="39"/>
                      </a:lnTo>
                      <a:lnTo>
                        <a:pt x="3" y="35"/>
                      </a:lnTo>
                      <a:lnTo>
                        <a:pt x="5" y="32"/>
                      </a:lnTo>
                      <a:lnTo>
                        <a:pt x="5" y="28"/>
                      </a:lnTo>
                      <a:lnTo>
                        <a:pt x="5" y="24"/>
                      </a:lnTo>
                      <a:lnTo>
                        <a:pt x="5" y="21"/>
                      </a:lnTo>
                      <a:lnTo>
                        <a:pt x="6" y="17"/>
                      </a:lnTo>
                      <a:lnTo>
                        <a:pt x="10" y="13"/>
                      </a:lnTo>
                      <a:lnTo>
                        <a:pt x="11" y="10"/>
                      </a:lnTo>
                      <a:lnTo>
                        <a:pt x="14" y="6"/>
                      </a:lnTo>
                      <a:lnTo>
                        <a:pt x="17" y="3"/>
                      </a:lnTo>
                      <a:lnTo>
                        <a:pt x="21" y="1"/>
                      </a:lnTo>
                      <a:lnTo>
                        <a:pt x="25" y="0"/>
                      </a:lnTo>
                      <a:lnTo>
                        <a:pt x="27" y="3"/>
                      </a:lnTo>
                      <a:lnTo>
                        <a:pt x="28" y="7"/>
                      </a:lnTo>
                      <a:lnTo>
                        <a:pt x="28" y="11"/>
                      </a:lnTo>
                      <a:lnTo>
                        <a:pt x="25" y="13"/>
                      </a:lnTo>
                      <a:lnTo>
                        <a:pt x="14" y="28"/>
                      </a:lnTo>
                      <a:lnTo>
                        <a:pt x="12" y="32"/>
                      </a:lnTo>
                      <a:lnTo>
                        <a:pt x="11" y="35"/>
                      </a:lnTo>
                      <a:lnTo>
                        <a:pt x="11" y="39"/>
                      </a:lnTo>
                      <a:lnTo>
                        <a:pt x="11" y="43"/>
                      </a:lnTo>
                      <a:lnTo>
                        <a:pt x="9" y="46"/>
                      </a:lnTo>
                      <a:lnTo>
                        <a:pt x="8" y="5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CCE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14" name="Freeform 281"/>
                <p:cNvSpPr>
                  <a:spLocks/>
                </p:cNvSpPr>
                <p:nvPr/>
              </p:nvSpPr>
              <p:spPr bwMode="auto">
                <a:xfrm>
                  <a:off x="2589" y="1801"/>
                  <a:ext cx="66" cy="60"/>
                </a:xfrm>
                <a:custGeom>
                  <a:avLst/>
                  <a:gdLst>
                    <a:gd name="T0" fmla="*/ 0 w 66"/>
                    <a:gd name="T1" fmla="*/ 60 h 60"/>
                    <a:gd name="T2" fmla="*/ 17 w 66"/>
                    <a:gd name="T3" fmla="*/ 27 h 60"/>
                    <a:gd name="T4" fmla="*/ 20 w 66"/>
                    <a:gd name="T5" fmla="*/ 23 h 60"/>
                    <a:gd name="T6" fmla="*/ 23 w 66"/>
                    <a:gd name="T7" fmla="*/ 21 h 60"/>
                    <a:gd name="T8" fmla="*/ 26 w 66"/>
                    <a:gd name="T9" fmla="*/ 17 h 60"/>
                    <a:gd name="T10" fmla="*/ 29 w 66"/>
                    <a:gd name="T11" fmla="*/ 15 h 60"/>
                    <a:gd name="T12" fmla="*/ 33 w 66"/>
                    <a:gd name="T13" fmla="*/ 12 h 60"/>
                    <a:gd name="T14" fmla="*/ 37 w 66"/>
                    <a:gd name="T15" fmla="*/ 11 h 60"/>
                    <a:gd name="T16" fmla="*/ 39 w 66"/>
                    <a:gd name="T17" fmla="*/ 8 h 60"/>
                    <a:gd name="T18" fmla="*/ 43 w 66"/>
                    <a:gd name="T19" fmla="*/ 5 h 60"/>
                    <a:gd name="T20" fmla="*/ 46 w 66"/>
                    <a:gd name="T21" fmla="*/ 3 h 60"/>
                    <a:gd name="T22" fmla="*/ 50 w 66"/>
                    <a:gd name="T23" fmla="*/ 3 h 60"/>
                    <a:gd name="T24" fmla="*/ 54 w 66"/>
                    <a:gd name="T25" fmla="*/ 1 h 60"/>
                    <a:gd name="T26" fmla="*/ 57 w 66"/>
                    <a:gd name="T27" fmla="*/ 1 h 60"/>
                    <a:gd name="T28" fmla="*/ 61 w 66"/>
                    <a:gd name="T29" fmla="*/ 0 h 60"/>
                    <a:gd name="T30" fmla="*/ 65 w 66"/>
                    <a:gd name="T31" fmla="*/ 0 h 60"/>
                    <a:gd name="T32" fmla="*/ 66 w 66"/>
                    <a:gd name="T33" fmla="*/ 4 h 60"/>
                    <a:gd name="T34" fmla="*/ 66 w 66"/>
                    <a:gd name="T35" fmla="*/ 8 h 60"/>
                    <a:gd name="T36" fmla="*/ 66 w 66"/>
                    <a:gd name="T37" fmla="*/ 11 h 60"/>
                    <a:gd name="T38" fmla="*/ 64 w 66"/>
                    <a:gd name="T39" fmla="*/ 15 h 60"/>
                    <a:gd name="T40" fmla="*/ 60 w 66"/>
                    <a:gd name="T41" fmla="*/ 15 h 60"/>
                    <a:gd name="T42" fmla="*/ 56 w 66"/>
                    <a:gd name="T43" fmla="*/ 16 h 60"/>
                    <a:gd name="T44" fmla="*/ 53 w 66"/>
                    <a:gd name="T45" fmla="*/ 16 h 60"/>
                    <a:gd name="T46" fmla="*/ 49 w 66"/>
                    <a:gd name="T47" fmla="*/ 17 h 60"/>
                    <a:gd name="T48" fmla="*/ 29 w 66"/>
                    <a:gd name="T49" fmla="*/ 26 h 60"/>
                    <a:gd name="T50" fmla="*/ 26 w 66"/>
                    <a:gd name="T51" fmla="*/ 28 h 60"/>
                    <a:gd name="T52" fmla="*/ 22 w 66"/>
                    <a:gd name="T53" fmla="*/ 31 h 60"/>
                    <a:gd name="T54" fmla="*/ 18 w 66"/>
                    <a:gd name="T55" fmla="*/ 34 h 60"/>
                    <a:gd name="T56" fmla="*/ 17 w 66"/>
                    <a:gd name="T57" fmla="*/ 38 h 60"/>
                    <a:gd name="T58" fmla="*/ 13 w 66"/>
                    <a:gd name="T59" fmla="*/ 41 h 60"/>
                    <a:gd name="T60" fmla="*/ 0 w 66"/>
                    <a:gd name="T61" fmla="*/ 60 h 6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66"/>
                    <a:gd name="T94" fmla="*/ 0 h 60"/>
                    <a:gd name="T95" fmla="*/ 66 w 66"/>
                    <a:gd name="T96" fmla="*/ 60 h 6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66" h="60">
                      <a:moveTo>
                        <a:pt x="0" y="60"/>
                      </a:moveTo>
                      <a:lnTo>
                        <a:pt x="17" y="27"/>
                      </a:lnTo>
                      <a:lnTo>
                        <a:pt x="20" y="23"/>
                      </a:lnTo>
                      <a:lnTo>
                        <a:pt x="23" y="21"/>
                      </a:lnTo>
                      <a:lnTo>
                        <a:pt x="26" y="17"/>
                      </a:lnTo>
                      <a:lnTo>
                        <a:pt x="29" y="15"/>
                      </a:lnTo>
                      <a:lnTo>
                        <a:pt x="33" y="12"/>
                      </a:lnTo>
                      <a:lnTo>
                        <a:pt x="37" y="11"/>
                      </a:lnTo>
                      <a:lnTo>
                        <a:pt x="39" y="8"/>
                      </a:lnTo>
                      <a:lnTo>
                        <a:pt x="43" y="5"/>
                      </a:lnTo>
                      <a:lnTo>
                        <a:pt x="46" y="3"/>
                      </a:lnTo>
                      <a:lnTo>
                        <a:pt x="50" y="3"/>
                      </a:lnTo>
                      <a:lnTo>
                        <a:pt x="54" y="1"/>
                      </a:lnTo>
                      <a:lnTo>
                        <a:pt x="57" y="1"/>
                      </a:lnTo>
                      <a:lnTo>
                        <a:pt x="61" y="0"/>
                      </a:lnTo>
                      <a:lnTo>
                        <a:pt x="65" y="0"/>
                      </a:lnTo>
                      <a:lnTo>
                        <a:pt x="66" y="4"/>
                      </a:lnTo>
                      <a:lnTo>
                        <a:pt x="66" y="8"/>
                      </a:lnTo>
                      <a:lnTo>
                        <a:pt x="66" y="11"/>
                      </a:lnTo>
                      <a:lnTo>
                        <a:pt x="64" y="15"/>
                      </a:lnTo>
                      <a:lnTo>
                        <a:pt x="60" y="15"/>
                      </a:lnTo>
                      <a:lnTo>
                        <a:pt x="56" y="16"/>
                      </a:lnTo>
                      <a:lnTo>
                        <a:pt x="53" y="16"/>
                      </a:lnTo>
                      <a:lnTo>
                        <a:pt x="49" y="17"/>
                      </a:lnTo>
                      <a:lnTo>
                        <a:pt x="29" y="26"/>
                      </a:lnTo>
                      <a:lnTo>
                        <a:pt x="26" y="28"/>
                      </a:lnTo>
                      <a:lnTo>
                        <a:pt x="22" y="31"/>
                      </a:lnTo>
                      <a:lnTo>
                        <a:pt x="18" y="34"/>
                      </a:lnTo>
                      <a:lnTo>
                        <a:pt x="17" y="38"/>
                      </a:lnTo>
                      <a:lnTo>
                        <a:pt x="13" y="41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CCE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282"/>
              <p:cNvGrpSpPr>
                <a:grpSpLocks/>
              </p:cNvGrpSpPr>
              <p:nvPr/>
            </p:nvGrpSpPr>
            <p:grpSpPr bwMode="auto">
              <a:xfrm>
                <a:off x="2361" y="1938"/>
                <a:ext cx="359" cy="345"/>
                <a:chOff x="2361" y="1938"/>
                <a:chExt cx="359" cy="345"/>
              </a:xfrm>
            </p:grpSpPr>
            <p:sp>
              <p:nvSpPr>
                <p:cNvPr id="32969" name="Freeform 283"/>
                <p:cNvSpPr>
                  <a:spLocks/>
                </p:cNvSpPr>
                <p:nvPr/>
              </p:nvSpPr>
              <p:spPr bwMode="auto">
                <a:xfrm>
                  <a:off x="2487" y="1970"/>
                  <a:ext cx="177" cy="166"/>
                </a:xfrm>
                <a:custGeom>
                  <a:avLst/>
                  <a:gdLst>
                    <a:gd name="T0" fmla="*/ 46 w 177"/>
                    <a:gd name="T1" fmla="*/ 14 h 166"/>
                    <a:gd name="T2" fmla="*/ 64 w 177"/>
                    <a:gd name="T3" fmla="*/ 32 h 166"/>
                    <a:gd name="T4" fmla="*/ 71 w 177"/>
                    <a:gd name="T5" fmla="*/ 8 h 166"/>
                    <a:gd name="T6" fmla="*/ 80 w 177"/>
                    <a:gd name="T7" fmla="*/ 30 h 166"/>
                    <a:gd name="T8" fmla="*/ 88 w 177"/>
                    <a:gd name="T9" fmla="*/ 32 h 166"/>
                    <a:gd name="T10" fmla="*/ 104 w 177"/>
                    <a:gd name="T11" fmla="*/ 11 h 166"/>
                    <a:gd name="T12" fmla="*/ 126 w 177"/>
                    <a:gd name="T13" fmla="*/ 3 h 166"/>
                    <a:gd name="T14" fmla="*/ 118 w 177"/>
                    <a:gd name="T15" fmla="*/ 10 h 166"/>
                    <a:gd name="T16" fmla="*/ 99 w 177"/>
                    <a:gd name="T17" fmla="*/ 30 h 166"/>
                    <a:gd name="T18" fmla="*/ 93 w 177"/>
                    <a:gd name="T19" fmla="*/ 52 h 166"/>
                    <a:gd name="T20" fmla="*/ 114 w 177"/>
                    <a:gd name="T21" fmla="*/ 38 h 166"/>
                    <a:gd name="T22" fmla="*/ 136 w 177"/>
                    <a:gd name="T23" fmla="*/ 36 h 166"/>
                    <a:gd name="T24" fmla="*/ 160 w 177"/>
                    <a:gd name="T25" fmla="*/ 37 h 166"/>
                    <a:gd name="T26" fmla="*/ 174 w 177"/>
                    <a:gd name="T27" fmla="*/ 49 h 166"/>
                    <a:gd name="T28" fmla="*/ 152 w 177"/>
                    <a:gd name="T29" fmla="*/ 44 h 166"/>
                    <a:gd name="T30" fmla="*/ 130 w 177"/>
                    <a:gd name="T31" fmla="*/ 43 h 166"/>
                    <a:gd name="T32" fmla="*/ 107 w 177"/>
                    <a:gd name="T33" fmla="*/ 53 h 166"/>
                    <a:gd name="T34" fmla="*/ 109 w 177"/>
                    <a:gd name="T35" fmla="*/ 63 h 166"/>
                    <a:gd name="T36" fmla="*/ 131 w 177"/>
                    <a:gd name="T37" fmla="*/ 65 h 166"/>
                    <a:gd name="T38" fmla="*/ 137 w 177"/>
                    <a:gd name="T39" fmla="*/ 75 h 166"/>
                    <a:gd name="T40" fmla="*/ 114 w 177"/>
                    <a:gd name="T41" fmla="*/ 70 h 166"/>
                    <a:gd name="T42" fmla="*/ 114 w 177"/>
                    <a:gd name="T43" fmla="*/ 75 h 166"/>
                    <a:gd name="T44" fmla="*/ 136 w 177"/>
                    <a:gd name="T45" fmla="*/ 90 h 166"/>
                    <a:gd name="T46" fmla="*/ 152 w 177"/>
                    <a:gd name="T47" fmla="*/ 110 h 166"/>
                    <a:gd name="T48" fmla="*/ 146 w 177"/>
                    <a:gd name="T49" fmla="*/ 118 h 166"/>
                    <a:gd name="T50" fmla="*/ 127 w 177"/>
                    <a:gd name="T51" fmla="*/ 96 h 166"/>
                    <a:gd name="T52" fmla="*/ 104 w 177"/>
                    <a:gd name="T53" fmla="*/ 84 h 166"/>
                    <a:gd name="T54" fmla="*/ 100 w 177"/>
                    <a:gd name="T55" fmla="*/ 92 h 166"/>
                    <a:gd name="T56" fmla="*/ 106 w 177"/>
                    <a:gd name="T57" fmla="*/ 115 h 166"/>
                    <a:gd name="T58" fmla="*/ 105 w 177"/>
                    <a:gd name="T59" fmla="*/ 138 h 166"/>
                    <a:gd name="T60" fmla="*/ 99 w 177"/>
                    <a:gd name="T61" fmla="*/ 160 h 166"/>
                    <a:gd name="T62" fmla="*/ 96 w 177"/>
                    <a:gd name="T63" fmla="*/ 140 h 166"/>
                    <a:gd name="T64" fmla="*/ 93 w 177"/>
                    <a:gd name="T65" fmla="*/ 117 h 166"/>
                    <a:gd name="T66" fmla="*/ 83 w 177"/>
                    <a:gd name="T67" fmla="*/ 96 h 166"/>
                    <a:gd name="T68" fmla="*/ 73 w 177"/>
                    <a:gd name="T69" fmla="*/ 115 h 166"/>
                    <a:gd name="T70" fmla="*/ 64 w 177"/>
                    <a:gd name="T71" fmla="*/ 137 h 166"/>
                    <a:gd name="T72" fmla="*/ 63 w 177"/>
                    <a:gd name="T73" fmla="*/ 159 h 166"/>
                    <a:gd name="T74" fmla="*/ 58 w 177"/>
                    <a:gd name="T75" fmla="*/ 154 h 166"/>
                    <a:gd name="T76" fmla="*/ 57 w 177"/>
                    <a:gd name="T77" fmla="*/ 131 h 166"/>
                    <a:gd name="T78" fmla="*/ 59 w 177"/>
                    <a:gd name="T79" fmla="*/ 108 h 166"/>
                    <a:gd name="T80" fmla="*/ 62 w 177"/>
                    <a:gd name="T81" fmla="*/ 91 h 166"/>
                    <a:gd name="T82" fmla="*/ 37 w 177"/>
                    <a:gd name="T83" fmla="*/ 97 h 166"/>
                    <a:gd name="T84" fmla="*/ 18 w 177"/>
                    <a:gd name="T85" fmla="*/ 107 h 166"/>
                    <a:gd name="T86" fmla="*/ 34 w 177"/>
                    <a:gd name="T87" fmla="*/ 92 h 166"/>
                    <a:gd name="T88" fmla="*/ 56 w 177"/>
                    <a:gd name="T89" fmla="*/ 80 h 166"/>
                    <a:gd name="T90" fmla="*/ 42 w 177"/>
                    <a:gd name="T91" fmla="*/ 69 h 166"/>
                    <a:gd name="T92" fmla="*/ 20 w 177"/>
                    <a:gd name="T93" fmla="*/ 62 h 166"/>
                    <a:gd name="T94" fmla="*/ 4 w 177"/>
                    <a:gd name="T95" fmla="*/ 53 h 166"/>
                    <a:gd name="T96" fmla="*/ 29 w 177"/>
                    <a:gd name="T97" fmla="*/ 53 h 166"/>
                    <a:gd name="T98" fmla="*/ 51 w 177"/>
                    <a:gd name="T99" fmla="*/ 57 h 166"/>
                    <a:gd name="T100" fmla="*/ 59 w 177"/>
                    <a:gd name="T101" fmla="*/ 46 h 166"/>
                    <a:gd name="T102" fmla="*/ 45 w 177"/>
                    <a:gd name="T103" fmla="*/ 25 h 166"/>
                    <a:gd name="T104" fmla="*/ 24 w 177"/>
                    <a:gd name="T105" fmla="*/ 9 h 16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77"/>
                    <a:gd name="T160" fmla="*/ 0 h 166"/>
                    <a:gd name="T161" fmla="*/ 177 w 177"/>
                    <a:gd name="T162" fmla="*/ 166 h 16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77" h="166">
                      <a:moveTo>
                        <a:pt x="28" y="0"/>
                      </a:moveTo>
                      <a:lnTo>
                        <a:pt x="32" y="3"/>
                      </a:lnTo>
                      <a:lnTo>
                        <a:pt x="36" y="5"/>
                      </a:lnTo>
                      <a:lnTo>
                        <a:pt x="40" y="9"/>
                      </a:lnTo>
                      <a:lnTo>
                        <a:pt x="44" y="10"/>
                      </a:lnTo>
                      <a:lnTo>
                        <a:pt x="46" y="14"/>
                      </a:lnTo>
                      <a:lnTo>
                        <a:pt x="50" y="16"/>
                      </a:lnTo>
                      <a:lnTo>
                        <a:pt x="52" y="20"/>
                      </a:lnTo>
                      <a:lnTo>
                        <a:pt x="56" y="22"/>
                      </a:lnTo>
                      <a:lnTo>
                        <a:pt x="58" y="26"/>
                      </a:lnTo>
                      <a:lnTo>
                        <a:pt x="62" y="28"/>
                      </a:lnTo>
                      <a:lnTo>
                        <a:pt x="64" y="32"/>
                      </a:lnTo>
                      <a:lnTo>
                        <a:pt x="62" y="6"/>
                      </a:lnTo>
                      <a:lnTo>
                        <a:pt x="61" y="3"/>
                      </a:lnTo>
                      <a:lnTo>
                        <a:pt x="64" y="0"/>
                      </a:lnTo>
                      <a:lnTo>
                        <a:pt x="68" y="0"/>
                      </a:lnTo>
                      <a:lnTo>
                        <a:pt x="69" y="4"/>
                      </a:lnTo>
                      <a:lnTo>
                        <a:pt x="71" y="8"/>
                      </a:lnTo>
                      <a:lnTo>
                        <a:pt x="73" y="11"/>
                      </a:lnTo>
                      <a:lnTo>
                        <a:pt x="74" y="15"/>
                      </a:lnTo>
                      <a:lnTo>
                        <a:pt x="77" y="19"/>
                      </a:lnTo>
                      <a:lnTo>
                        <a:pt x="78" y="22"/>
                      </a:lnTo>
                      <a:lnTo>
                        <a:pt x="79" y="26"/>
                      </a:lnTo>
                      <a:lnTo>
                        <a:pt x="80" y="30"/>
                      </a:lnTo>
                      <a:lnTo>
                        <a:pt x="80" y="33"/>
                      </a:lnTo>
                      <a:lnTo>
                        <a:pt x="83" y="37"/>
                      </a:lnTo>
                      <a:lnTo>
                        <a:pt x="84" y="41"/>
                      </a:lnTo>
                      <a:lnTo>
                        <a:pt x="84" y="37"/>
                      </a:lnTo>
                      <a:lnTo>
                        <a:pt x="84" y="33"/>
                      </a:lnTo>
                      <a:lnTo>
                        <a:pt x="88" y="32"/>
                      </a:lnTo>
                      <a:lnTo>
                        <a:pt x="90" y="28"/>
                      </a:lnTo>
                      <a:lnTo>
                        <a:pt x="93" y="25"/>
                      </a:lnTo>
                      <a:lnTo>
                        <a:pt x="94" y="21"/>
                      </a:lnTo>
                      <a:lnTo>
                        <a:pt x="96" y="17"/>
                      </a:lnTo>
                      <a:lnTo>
                        <a:pt x="100" y="15"/>
                      </a:lnTo>
                      <a:lnTo>
                        <a:pt x="104" y="11"/>
                      </a:lnTo>
                      <a:lnTo>
                        <a:pt x="107" y="9"/>
                      </a:lnTo>
                      <a:lnTo>
                        <a:pt x="111" y="8"/>
                      </a:lnTo>
                      <a:lnTo>
                        <a:pt x="115" y="6"/>
                      </a:lnTo>
                      <a:lnTo>
                        <a:pt x="118" y="4"/>
                      </a:lnTo>
                      <a:lnTo>
                        <a:pt x="122" y="4"/>
                      </a:lnTo>
                      <a:lnTo>
                        <a:pt x="126" y="3"/>
                      </a:lnTo>
                      <a:lnTo>
                        <a:pt x="130" y="3"/>
                      </a:lnTo>
                      <a:lnTo>
                        <a:pt x="133" y="3"/>
                      </a:lnTo>
                      <a:lnTo>
                        <a:pt x="130" y="4"/>
                      </a:lnTo>
                      <a:lnTo>
                        <a:pt x="126" y="5"/>
                      </a:lnTo>
                      <a:lnTo>
                        <a:pt x="122" y="9"/>
                      </a:lnTo>
                      <a:lnTo>
                        <a:pt x="118" y="10"/>
                      </a:lnTo>
                      <a:lnTo>
                        <a:pt x="115" y="13"/>
                      </a:lnTo>
                      <a:lnTo>
                        <a:pt x="111" y="16"/>
                      </a:lnTo>
                      <a:lnTo>
                        <a:pt x="107" y="20"/>
                      </a:lnTo>
                      <a:lnTo>
                        <a:pt x="104" y="24"/>
                      </a:lnTo>
                      <a:lnTo>
                        <a:pt x="103" y="27"/>
                      </a:lnTo>
                      <a:lnTo>
                        <a:pt x="99" y="30"/>
                      </a:lnTo>
                      <a:lnTo>
                        <a:pt x="99" y="33"/>
                      </a:lnTo>
                      <a:lnTo>
                        <a:pt x="98" y="37"/>
                      </a:lnTo>
                      <a:lnTo>
                        <a:pt x="98" y="41"/>
                      </a:lnTo>
                      <a:lnTo>
                        <a:pt x="96" y="44"/>
                      </a:lnTo>
                      <a:lnTo>
                        <a:pt x="94" y="48"/>
                      </a:lnTo>
                      <a:lnTo>
                        <a:pt x="93" y="52"/>
                      </a:lnTo>
                      <a:lnTo>
                        <a:pt x="96" y="51"/>
                      </a:lnTo>
                      <a:lnTo>
                        <a:pt x="99" y="47"/>
                      </a:lnTo>
                      <a:lnTo>
                        <a:pt x="103" y="44"/>
                      </a:lnTo>
                      <a:lnTo>
                        <a:pt x="106" y="43"/>
                      </a:lnTo>
                      <a:lnTo>
                        <a:pt x="110" y="40"/>
                      </a:lnTo>
                      <a:lnTo>
                        <a:pt x="114" y="38"/>
                      </a:lnTo>
                      <a:lnTo>
                        <a:pt x="117" y="37"/>
                      </a:lnTo>
                      <a:lnTo>
                        <a:pt x="121" y="37"/>
                      </a:lnTo>
                      <a:lnTo>
                        <a:pt x="125" y="36"/>
                      </a:lnTo>
                      <a:lnTo>
                        <a:pt x="128" y="36"/>
                      </a:lnTo>
                      <a:lnTo>
                        <a:pt x="132" y="36"/>
                      </a:lnTo>
                      <a:lnTo>
                        <a:pt x="136" y="36"/>
                      </a:lnTo>
                      <a:lnTo>
                        <a:pt x="141" y="36"/>
                      </a:lnTo>
                      <a:lnTo>
                        <a:pt x="144" y="36"/>
                      </a:lnTo>
                      <a:lnTo>
                        <a:pt x="148" y="36"/>
                      </a:lnTo>
                      <a:lnTo>
                        <a:pt x="152" y="36"/>
                      </a:lnTo>
                      <a:lnTo>
                        <a:pt x="155" y="37"/>
                      </a:lnTo>
                      <a:lnTo>
                        <a:pt x="160" y="37"/>
                      </a:lnTo>
                      <a:lnTo>
                        <a:pt x="164" y="38"/>
                      </a:lnTo>
                      <a:lnTo>
                        <a:pt x="168" y="41"/>
                      </a:lnTo>
                      <a:lnTo>
                        <a:pt x="171" y="41"/>
                      </a:lnTo>
                      <a:lnTo>
                        <a:pt x="175" y="43"/>
                      </a:lnTo>
                      <a:lnTo>
                        <a:pt x="177" y="47"/>
                      </a:lnTo>
                      <a:lnTo>
                        <a:pt x="174" y="49"/>
                      </a:lnTo>
                      <a:lnTo>
                        <a:pt x="170" y="48"/>
                      </a:lnTo>
                      <a:lnTo>
                        <a:pt x="166" y="47"/>
                      </a:lnTo>
                      <a:lnTo>
                        <a:pt x="163" y="46"/>
                      </a:lnTo>
                      <a:lnTo>
                        <a:pt x="159" y="44"/>
                      </a:lnTo>
                      <a:lnTo>
                        <a:pt x="155" y="44"/>
                      </a:lnTo>
                      <a:lnTo>
                        <a:pt x="152" y="44"/>
                      </a:lnTo>
                      <a:lnTo>
                        <a:pt x="148" y="44"/>
                      </a:lnTo>
                      <a:lnTo>
                        <a:pt x="144" y="44"/>
                      </a:lnTo>
                      <a:lnTo>
                        <a:pt x="141" y="44"/>
                      </a:lnTo>
                      <a:lnTo>
                        <a:pt x="137" y="44"/>
                      </a:lnTo>
                      <a:lnTo>
                        <a:pt x="133" y="43"/>
                      </a:lnTo>
                      <a:lnTo>
                        <a:pt x="130" y="43"/>
                      </a:lnTo>
                      <a:lnTo>
                        <a:pt x="126" y="44"/>
                      </a:lnTo>
                      <a:lnTo>
                        <a:pt x="122" y="44"/>
                      </a:lnTo>
                      <a:lnTo>
                        <a:pt x="118" y="47"/>
                      </a:lnTo>
                      <a:lnTo>
                        <a:pt x="115" y="48"/>
                      </a:lnTo>
                      <a:lnTo>
                        <a:pt x="111" y="51"/>
                      </a:lnTo>
                      <a:lnTo>
                        <a:pt x="107" y="53"/>
                      </a:lnTo>
                      <a:lnTo>
                        <a:pt x="104" y="57"/>
                      </a:lnTo>
                      <a:lnTo>
                        <a:pt x="100" y="58"/>
                      </a:lnTo>
                      <a:lnTo>
                        <a:pt x="98" y="62"/>
                      </a:lnTo>
                      <a:lnTo>
                        <a:pt x="101" y="63"/>
                      </a:lnTo>
                      <a:lnTo>
                        <a:pt x="105" y="63"/>
                      </a:lnTo>
                      <a:lnTo>
                        <a:pt x="109" y="63"/>
                      </a:lnTo>
                      <a:lnTo>
                        <a:pt x="112" y="63"/>
                      </a:lnTo>
                      <a:lnTo>
                        <a:pt x="116" y="63"/>
                      </a:lnTo>
                      <a:lnTo>
                        <a:pt x="120" y="63"/>
                      </a:lnTo>
                      <a:lnTo>
                        <a:pt x="123" y="63"/>
                      </a:lnTo>
                      <a:lnTo>
                        <a:pt x="127" y="63"/>
                      </a:lnTo>
                      <a:lnTo>
                        <a:pt x="131" y="65"/>
                      </a:lnTo>
                      <a:lnTo>
                        <a:pt x="134" y="65"/>
                      </a:lnTo>
                      <a:lnTo>
                        <a:pt x="138" y="67"/>
                      </a:lnTo>
                      <a:lnTo>
                        <a:pt x="142" y="69"/>
                      </a:lnTo>
                      <a:lnTo>
                        <a:pt x="144" y="73"/>
                      </a:lnTo>
                      <a:lnTo>
                        <a:pt x="141" y="75"/>
                      </a:lnTo>
                      <a:lnTo>
                        <a:pt x="137" y="75"/>
                      </a:lnTo>
                      <a:lnTo>
                        <a:pt x="132" y="73"/>
                      </a:lnTo>
                      <a:lnTo>
                        <a:pt x="128" y="72"/>
                      </a:lnTo>
                      <a:lnTo>
                        <a:pt x="125" y="70"/>
                      </a:lnTo>
                      <a:lnTo>
                        <a:pt x="121" y="70"/>
                      </a:lnTo>
                      <a:lnTo>
                        <a:pt x="117" y="70"/>
                      </a:lnTo>
                      <a:lnTo>
                        <a:pt x="114" y="70"/>
                      </a:lnTo>
                      <a:lnTo>
                        <a:pt x="110" y="70"/>
                      </a:lnTo>
                      <a:lnTo>
                        <a:pt x="106" y="70"/>
                      </a:lnTo>
                      <a:lnTo>
                        <a:pt x="103" y="72"/>
                      </a:lnTo>
                      <a:lnTo>
                        <a:pt x="106" y="74"/>
                      </a:lnTo>
                      <a:lnTo>
                        <a:pt x="110" y="75"/>
                      </a:lnTo>
                      <a:lnTo>
                        <a:pt x="114" y="75"/>
                      </a:lnTo>
                      <a:lnTo>
                        <a:pt x="117" y="78"/>
                      </a:lnTo>
                      <a:lnTo>
                        <a:pt x="121" y="79"/>
                      </a:lnTo>
                      <a:lnTo>
                        <a:pt x="125" y="83"/>
                      </a:lnTo>
                      <a:lnTo>
                        <a:pt x="128" y="84"/>
                      </a:lnTo>
                      <a:lnTo>
                        <a:pt x="132" y="88"/>
                      </a:lnTo>
                      <a:lnTo>
                        <a:pt x="136" y="90"/>
                      </a:lnTo>
                      <a:lnTo>
                        <a:pt x="138" y="94"/>
                      </a:lnTo>
                      <a:lnTo>
                        <a:pt x="141" y="97"/>
                      </a:lnTo>
                      <a:lnTo>
                        <a:pt x="144" y="101"/>
                      </a:lnTo>
                      <a:lnTo>
                        <a:pt x="148" y="102"/>
                      </a:lnTo>
                      <a:lnTo>
                        <a:pt x="150" y="106"/>
                      </a:lnTo>
                      <a:lnTo>
                        <a:pt x="152" y="110"/>
                      </a:lnTo>
                      <a:lnTo>
                        <a:pt x="153" y="113"/>
                      </a:lnTo>
                      <a:lnTo>
                        <a:pt x="153" y="117"/>
                      </a:lnTo>
                      <a:lnTo>
                        <a:pt x="155" y="121"/>
                      </a:lnTo>
                      <a:lnTo>
                        <a:pt x="152" y="121"/>
                      </a:lnTo>
                      <a:lnTo>
                        <a:pt x="148" y="122"/>
                      </a:lnTo>
                      <a:lnTo>
                        <a:pt x="146" y="118"/>
                      </a:lnTo>
                      <a:lnTo>
                        <a:pt x="142" y="115"/>
                      </a:lnTo>
                      <a:lnTo>
                        <a:pt x="138" y="111"/>
                      </a:lnTo>
                      <a:lnTo>
                        <a:pt x="137" y="107"/>
                      </a:lnTo>
                      <a:lnTo>
                        <a:pt x="133" y="103"/>
                      </a:lnTo>
                      <a:lnTo>
                        <a:pt x="131" y="100"/>
                      </a:lnTo>
                      <a:lnTo>
                        <a:pt x="127" y="96"/>
                      </a:lnTo>
                      <a:lnTo>
                        <a:pt x="123" y="95"/>
                      </a:lnTo>
                      <a:lnTo>
                        <a:pt x="120" y="92"/>
                      </a:lnTo>
                      <a:lnTo>
                        <a:pt x="115" y="89"/>
                      </a:lnTo>
                      <a:lnTo>
                        <a:pt x="111" y="86"/>
                      </a:lnTo>
                      <a:lnTo>
                        <a:pt x="107" y="85"/>
                      </a:lnTo>
                      <a:lnTo>
                        <a:pt x="104" y="84"/>
                      </a:lnTo>
                      <a:lnTo>
                        <a:pt x="100" y="83"/>
                      </a:lnTo>
                      <a:lnTo>
                        <a:pt x="96" y="83"/>
                      </a:lnTo>
                      <a:lnTo>
                        <a:pt x="93" y="81"/>
                      </a:lnTo>
                      <a:lnTo>
                        <a:pt x="96" y="85"/>
                      </a:lnTo>
                      <a:lnTo>
                        <a:pt x="99" y="89"/>
                      </a:lnTo>
                      <a:lnTo>
                        <a:pt x="100" y="92"/>
                      </a:lnTo>
                      <a:lnTo>
                        <a:pt x="103" y="96"/>
                      </a:lnTo>
                      <a:lnTo>
                        <a:pt x="104" y="100"/>
                      </a:lnTo>
                      <a:lnTo>
                        <a:pt x="106" y="103"/>
                      </a:lnTo>
                      <a:lnTo>
                        <a:pt x="106" y="107"/>
                      </a:lnTo>
                      <a:lnTo>
                        <a:pt x="106" y="111"/>
                      </a:lnTo>
                      <a:lnTo>
                        <a:pt x="106" y="115"/>
                      </a:lnTo>
                      <a:lnTo>
                        <a:pt x="106" y="118"/>
                      </a:lnTo>
                      <a:lnTo>
                        <a:pt x="106" y="122"/>
                      </a:lnTo>
                      <a:lnTo>
                        <a:pt x="106" y="126"/>
                      </a:lnTo>
                      <a:lnTo>
                        <a:pt x="105" y="131"/>
                      </a:lnTo>
                      <a:lnTo>
                        <a:pt x="105" y="134"/>
                      </a:lnTo>
                      <a:lnTo>
                        <a:pt x="105" y="138"/>
                      </a:lnTo>
                      <a:lnTo>
                        <a:pt x="105" y="142"/>
                      </a:lnTo>
                      <a:lnTo>
                        <a:pt x="104" y="145"/>
                      </a:lnTo>
                      <a:lnTo>
                        <a:pt x="103" y="149"/>
                      </a:lnTo>
                      <a:lnTo>
                        <a:pt x="101" y="153"/>
                      </a:lnTo>
                      <a:lnTo>
                        <a:pt x="100" y="156"/>
                      </a:lnTo>
                      <a:lnTo>
                        <a:pt x="99" y="160"/>
                      </a:lnTo>
                      <a:lnTo>
                        <a:pt x="95" y="159"/>
                      </a:lnTo>
                      <a:lnTo>
                        <a:pt x="95" y="155"/>
                      </a:lnTo>
                      <a:lnTo>
                        <a:pt x="95" y="151"/>
                      </a:lnTo>
                      <a:lnTo>
                        <a:pt x="95" y="148"/>
                      </a:lnTo>
                      <a:lnTo>
                        <a:pt x="96" y="144"/>
                      </a:lnTo>
                      <a:lnTo>
                        <a:pt x="96" y="140"/>
                      </a:lnTo>
                      <a:lnTo>
                        <a:pt x="95" y="137"/>
                      </a:lnTo>
                      <a:lnTo>
                        <a:pt x="95" y="133"/>
                      </a:lnTo>
                      <a:lnTo>
                        <a:pt x="94" y="128"/>
                      </a:lnTo>
                      <a:lnTo>
                        <a:pt x="93" y="124"/>
                      </a:lnTo>
                      <a:lnTo>
                        <a:pt x="93" y="121"/>
                      </a:lnTo>
                      <a:lnTo>
                        <a:pt x="93" y="117"/>
                      </a:lnTo>
                      <a:lnTo>
                        <a:pt x="91" y="113"/>
                      </a:lnTo>
                      <a:lnTo>
                        <a:pt x="91" y="110"/>
                      </a:lnTo>
                      <a:lnTo>
                        <a:pt x="89" y="106"/>
                      </a:lnTo>
                      <a:lnTo>
                        <a:pt x="88" y="102"/>
                      </a:lnTo>
                      <a:lnTo>
                        <a:pt x="84" y="100"/>
                      </a:lnTo>
                      <a:lnTo>
                        <a:pt x="83" y="96"/>
                      </a:lnTo>
                      <a:lnTo>
                        <a:pt x="79" y="99"/>
                      </a:lnTo>
                      <a:lnTo>
                        <a:pt x="79" y="102"/>
                      </a:lnTo>
                      <a:lnTo>
                        <a:pt x="75" y="103"/>
                      </a:lnTo>
                      <a:lnTo>
                        <a:pt x="75" y="107"/>
                      </a:lnTo>
                      <a:lnTo>
                        <a:pt x="74" y="111"/>
                      </a:lnTo>
                      <a:lnTo>
                        <a:pt x="73" y="115"/>
                      </a:lnTo>
                      <a:lnTo>
                        <a:pt x="71" y="118"/>
                      </a:lnTo>
                      <a:lnTo>
                        <a:pt x="68" y="122"/>
                      </a:lnTo>
                      <a:lnTo>
                        <a:pt x="67" y="126"/>
                      </a:lnTo>
                      <a:lnTo>
                        <a:pt x="66" y="129"/>
                      </a:lnTo>
                      <a:lnTo>
                        <a:pt x="66" y="133"/>
                      </a:lnTo>
                      <a:lnTo>
                        <a:pt x="64" y="137"/>
                      </a:lnTo>
                      <a:lnTo>
                        <a:pt x="64" y="140"/>
                      </a:lnTo>
                      <a:lnTo>
                        <a:pt x="63" y="144"/>
                      </a:lnTo>
                      <a:lnTo>
                        <a:pt x="63" y="148"/>
                      </a:lnTo>
                      <a:lnTo>
                        <a:pt x="63" y="151"/>
                      </a:lnTo>
                      <a:lnTo>
                        <a:pt x="63" y="155"/>
                      </a:lnTo>
                      <a:lnTo>
                        <a:pt x="63" y="159"/>
                      </a:lnTo>
                      <a:lnTo>
                        <a:pt x="64" y="163"/>
                      </a:lnTo>
                      <a:lnTo>
                        <a:pt x="64" y="166"/>
                      </a:lnTo>
                      <a:lnTo>
                        <a:pt x="61" y="165"/>
                      </a:lnTo>
                      <a:lnTo>
                        <a:pt x="59" y="161"/>
                      </a:lnTo>
                      <a:lnTo>
                        <a:pt x="58" y="158"/>
                      </a:lnTo>
                      <a:lnTo>
                        <a:pt x="58" y="154"/>
                      </a:lnTo>
                      <a:lnTo>
                        <a:pt x="58" y="149"/>
                      </a:lnTo>
                      <a:lnTo>
                        <a:pt x="58" y="145"/>
                      </a:lnTo>
                      <a:lnTo>
                        <a:pt x="58" y="142"/>
                      </a:lnTo>
                      <a:lnTo>
                        <a:pt x="58" y="138"/>
                      </a:lnTo>
                      <a:lnTo>
                        <a:pt x="57" y="134"/>
                      </a:lnTo>
                      <a:lnTo>
                        <a:pt x="57" y="131"/>
                      </a:lnTo>
                      <a:lnTo>
                        <a:pt x="58" y="127"/>
                      </a:lnTo>
                      <a:lnTo>
                        <a:pt x="58" y="123"/>
                      </a:lnTo>
                      <a:lnTo>
                        <a:pt x="58" y="119"/>
                      </a:lnTo>
                      <a:lnTo>
                        <a:pt x="58" y="116"/>
                      </a:lnTo>
                      <a:lnTo>
                        <a:pt x="59" y="112"/>
                      </a:lnTo>
                      <a:lnTo>
                        <a:pt x="59" y="108"/>
                      </a:lnTo>
                      <a:lnTo>
                        <a:pt x="59" y="105"/>
                      </a:lnTo>
                      <a:lnTo>
                        <a:pt x="62" y="101"/>
                      </a:lnTo>
                      <a:lnTo>
                        <a:pt x="63" y="97"/>
                      </a:lnTo>
                      <a:lnTo>
                        <a:pt x="64" y="94"/>
                      </a:lnTo>
                      <a:lnTo>
                        <a:pt x="66" y="90"/>
                      </a:lnTo>
                      <a:lnTo>
                        <a:pt x="62" y="91"/>
                      </a:lnTo>
                      <a:lnTo>
                        <a:pt x="58" y="91"/>
                      </a:lnTo>
                      <a:lnTo>
                        <a:pt x="55" y="94"/>
                      </a:lnTo>
                      <a:lnTo>
                        <a:pt x="51" y="94"/>
                      </a:lnTo>
                      <a:lnTo>
                        <a:pt x="47" y="95"/>
                      </a:lnTo>
                      <a:lnTo>
                        <a:pt x="42" y="96"/>
                      </a:lnTo>
                      <a:lnTo>
                        <a:pt x="37" y="97"/>
                      </a:lnTo>
                      <a:lnTo>
                        <a:pt x="34" y="100"/>
                      </a:lnTo>
                      <a:lnTo>
                        <a:pt x="30" y="101"/>
                      </a:lnTo>
                      <a:lnTo>
                        <a:pt x="26" y="103"/>
                      </a:lnTo>
                      <a:lnTo>
                        <a:pt x="23" y="106"/>
                      </a:lnTo>
                      <a:lnTo>
                        <a:pt x="21" y="110"/>
                      </a:lnTo>
                      <a:lnTo>
                        <a:pt x="18" y="107"/>
                      </a:lnTo>
                      <a:lnTo>
                        <a:pt x="18" y="103"/>
                      </a:lnTo>
                      <a:lnTo>
                        <a:pt x="19" y="100"/>
                      </a:lnTo>
                      <a:lnTo>
                        <a:pt x="23" y="97"/>
                      </a:lnTo>
                      <a:lnTo>
                        <a:pt x="26" y="96"/>
                      </a:lnTo>
                      <a:lnTo>
                        <a:pt x="30" y="94"/>
                      </a:lnTo>
                      <a:lnTo>
                        <a:pt x="34" y="92"/>
                      </a:lnTo>
                      <a:lnTo>
                        <a:pt x="37" y="90"/>
                      </a:lnTo>
                      <a:lnTo>
                        <a:pt x="41" y="88"/>
                      </a:lnTo>
                      <a:lnTo>
                        <a:pt x="45" y="85"/>
                      </a:lnTo>
                      <a:lnTo>
                        <a:pt x="48" y="83"/>
                      </a:lnTo>
                      <a:lnTo>
                        <a:pt x="52" y="80"/>
                      </a:lnTo>
                      <a:lnTo>
                        <a:pt x="56" y="80"/>
                      </a:lnTo>
                      <a:lnTo>
                        <a:pt x="59" y="79"/>
                      </a:lnTo>
                      <a:lnTo>
                        <a:pt x="59" y="75"/>
                      </a:lnTo>
                      <a:lnTo>
                        <a:pt x="56" y="75"/>
                      </a:lnTo>
                      <a:lnTo>
                        <a:pt x="52" y="72"/>
                      </a:lnTo>
                      <a:lnTo>
                        <a:pt x="47" y="70"/>
                      </a:lnTo>
                      <a:lnTo>
                        <a:pt x="42" y="69"/>
                      </a:lnTo>
                      <a:lnTo>
                        <a:pt x="39" y="67"/>
                      </a:lnTo>
                      <a:lnTo>
                        <a:pt x="35" y="65"/>
                      </a:lnTo>
                      <a:lnTo>
                        <a:pt x="31" y="65"/>
                      </a:lnTo>
                      <a:lnTo>
                        <a:pt x="28" y="64"/>
                      </a:lnTo>
                      <a:lnTo>
                        <a:pt x="24" y="63"/>
                      </a:lnTo>
                      <a:lnTo>
                        <a:pt x="20" y="62"/>
                      </a:lnTo>
                      <a:lnTo>
                        <a:pt x="16" y="60"/>
                      </a:lnTo>
                      <a:lnTo>
                        <a:pt x="12" y="59"/>
                      </a:lnTo>
                      <a:lnTo>
                        <a:pt x="8" y="58"/>
                      </a:lnTo>
                      <a:lnTo>
                        <a:pt x="4" y="57"/>
                      </a:lnTo>
                      <a:lnTo>
                        <a:pt x="0" y="56"/>
                      </a:lnTo>
                      <a:lnTo>
                        <a:pt x="4" y="53"/>
                      </a:lnTo>
                      <a:lnTo>
                        <a:pt x="8" y="52"/>
                      </a:lnTo>
                      <a:lnTo>
                        <a:pt x="13" y="51"/>
                      </a:lnTo>
                      <a:lnTo>
                        <a:pt x="18" y="52"/>
                      </a:lnTo>
                      <a:lnTo>
                        <a:pt x="21" y="52"/>
                      </a:lnTo>
                      <a:lnTo>
                        <a:pt x="25" y="52"/>
                      </a:lnTo>
                      <a:lnTo>
                        <a:pt x="29" y="53"/>
                      </a:lnTo>
                      <a:lnTo>
                        <a:pt x="32" y="54"/>
                      </a:lnTo>
                      <a:lnTo>
                        <a:pt x="36" y="54"/>
                      </a:lnTo>
                      <a:lnTo>
                        <a:pt x="40" y="56"/>
                      </a:lnTo>
                      <a:lnTo>
                        <a:pt x="44" y="56"/>
                      </a:lnTo>
                      <a:lnTo>
                        <a:pt x="47" y="57"/>
                      </a:lnTo>
                      <a:lnTo>
                        <a:pt x="51" y="57"/>
                      </a:lnTo>
                      <a:lnTo>
                        <a:pt x="55" y="57"/>
                      </a:lnTo>
                      <a:lnTo>
                        <a:pt x="58" y="57"/>
                      </a:lnTo>
                      <a:lnTo>
                        <a:pt x="62" y="57"/>
                      </a:lnTo>
                      <a:lnTo>
                        <a:pt x="63" y="53"/>
                      </a:lnTo>
                      <a:lnTo>
                        <a:pt x="61" y="49"/>
                      </a:lnTo>
                      <a:lnTo>
                        <a:pt x="59" y="46"/>
                      </a:lnTo>
                      <a:lnTo>
                        <a:pt x="57" y="42"/>
                      </a:lnTo>
                      <a:lnTo>
                        <a:pt x="55" y="38"/>
                      </a:lnTo>
                      <a:lnTo>
                        <a:pt x="52" y="35"/>
                      </a:lnTo>
                      <a:lnTo>
                        <a:pt x="50" y="31"/>
                      </a:lnTo>
                      <a:lnTo>
                        <a:pt x="48" y="27"/>
                      </a:lnTo>
                      <a:lnTo>
                        <a:pt x="45" y="25"/>
                      </a:lnTo>
                      <a:lnTo>
                        <a:pt x="41" y="21"/>
                      </a:lnTo>
                      <a:lnTo>
                        <a:pt x="37" y="19"/>
                      </a:lnTo>
                      <a:lnTo>
                        <a:pt x="35" y="15"/>
                      </a:lnTo>
                      <a:lnTo>
                        <a:pt x="31" y="13"/>
                      </a:lnTo>
                      <a:lnTo>
                        <a:pt x="28" y="10"/>
                      </a:lnTo>
                      <a:lnTo>
                        <a:pt x="24" y="9"/>
                      </a:lnTo>
                      <a:lnTo>
                        <a:pt x="20" y="5"/>
                      </a:ln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0" name="Freeform 284"/>
                <p:cNvSpPr>
                  <a:spLocks/>
                </p:cNvSpPr>
                <p:nvPr/>
              </p:nvSpPr>
              <p:spPr bwMode="auto">
                <a:xfrm>
                  <a:off x="2483" y="1959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1" name="Freeform 285"/>
                <p:cNvSpPr>
                  <a:spLocks/>
                </p:cNvSpPr>
                <p:nvPr/>
              </p:nvSpPr>
              <p:spPr bwMode="auto">
                <a:xfrm>
                  <a:off x="2462" y="1956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2" name="Freeform 286"/>
                <p:cNvSpPr>
                  <a:spLocks/>
                </p:cNvSpPr>
                <p:nvPr/>
              </p:nvSpPr>
              <p:spPr bwMode="auto">
                <a:xfrm>
                  <a:off x="2436" y="1962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3" name="Freeform 287"/>
                <p:cNvSpPr>
                  <a:spLocks/>
                </p:cNvSpPr>
                <p:nvPr/>
              </p:nvSpPr>
              <p:spPr bwMode="auto">
                <a:xfrm>
                  <a:off x="2406" y="1975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4" name="Freeform 288"/>
                <p:cNvSpPr>
                  <a:spLocks/>
                </p:cNvSpPr>
                <p:nvPr/>
              </p:nvSpPr>
              <p:spPr bwMode="auto">
                <a:xfrm>
                  <a:off x="2380" y="2007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5" name="Freeform 289"/>
                <p:cNvSpPr>
                  <a:spLocks/>
                </p:cNvSpPr>
                <p:nvPr/>
              </p:nvSpPr>
              <p:spPr bwMode="auto">
                <a:xfrm>
                  <a:off x="2361" y="2055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6" name="Freeform 290"/>
                <p:cNvSpPr>
                  <a:spLocks/>
                </p:cNvSpPr>
                <p:nvPr/>
              </p:nvSpPr>
              <p:spPr bwMode="auto">
                <a:xfrm>
                  <a:off x="2463" y="2022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7" name="Freeform 291"/>
                <p:cNvSpPr>
                  <a:spLocks/>
                </p:cNvSpPr>
                <p:nvPr/>
              </p:nvSpPr>
              <p:spPr bwMode="auto">
                <a:xfrm>
                  <a:off x="2437" y="2040"/>
                  <a:ext cx="16" cy="17"/>
                </a:xfrm>
                <a:custGeom>
                  <a:avLst/>
                  <a:gdLst>
                    <a:gd name="T0" fmla="*/ 1 w 16"/>
                    <a:gd name="T1" fmla="*/ 4 h 17"/>
                    <a:gd name="T2" fmla="*/ 5 w 16"/>
                    <a:gd name="T3" fmla="*/ 0 h 17"/>
                    <a:gd name="T4" fmla="*/ 10 w 16"/>
                    <a:gd name="T5" fmla="*/ 0 h 17"/>
                    <a:gd name="T6" fmla="*/ 15 w 16"/>
                    <a:gd name="T7" fmla="*/ 2 h 17"/>
                    <a:gd name="T8" fmla="*/ 16 w 16"/>
                    <a:gd name="T9" fmla="*/ 8 h 17"/>
                    <a:gd name="T10" fmla="*/ 14 w 16"/>
                    <a:gd name="T11" fmla="*/ 13 h 17"/>
                    <a:gd name="T12" fmla="*/ 10 w 16"/>
                    <a:gd name="T13" fmla="*/ 17 h 17"/>
                    <a:gd name="T14" fmla="*/ 3 w 16"/>
                    <a:gd name="T15" fmla="*/ 16 h 17"/>
                    <a:gd name="T16" fmla="*/ 1 w 16"/>
                    <a:gd name="T17" fmla="*/ 13 h 17"/>
                    <a:gd name="T18" fmla="*/ 0 w 16"/>
                    <a:gd name="T19" fmla="*/ 8 h 17"/>
                    <a:gd name="T20" fmla="*/ 1 w 16"/>
                    <a:gd name="T21" fmla="*/ 4 h 1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7"/>
                    <a:gd name="T35" fmla="*/ 16 w 16"/>
                    <a:gd name="T36" fmla="*/ 17 h 1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7">
                      <a:moveTo>
                        <a:pt x="1" y="4"/>
                      </a:move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7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8" name="Freeform 292"/>
                <p:cNvSpPr>
                  <a:spLocks/>
                </p:cNvSpPr>
                <p:nvPr/>
              </p:nvSpPr>
              <p:spPr bwMode="auto">
                <a:xfrm>
                  <a:off x="2418" y="2067"/>
                  <a:ext cx="16" cy="17"/>
                </a:xfrm>
                <a:custGeom>
                  <a:avLst/>
                  <a:gdLst>
                    <a:gd name="T0" fmla="*/ 1 w 16"/>
                    <a:gd name="T1" fmla="*/ 4 h 17"/>
                    <a:gd name="T2" fmla="*/ 5 w 16"/>
                    <a:gd name="T3" fmla="*/ 0 h 17"/>
                    <a:gd name="T4" fmla="*/ 10 w 16"/>
                    <a:gd name="T5" fmla="*/ 0 h 17"/>
                    <a:gd name="T6" fmla="*/ 15 w 16"/>
                    <a:gd name="T7" fmla="*/ 2 h 17"/>
                    <a:gd name="T8" fmla="*/ 16 w 16"/>
                    <a:gd name="T9" fmla="*/ 8 h 17"/>
                    <a:gd name="T10" fmla="*/ 14 w 16"/>
                    <a:gd name="T11" fmla="*/ 13 h 17"/>
                    <a:gd name="T12" fmla="*/ 10 w 16"/>
                    <a:gd name="T13" fmla="*/ 17 h 17"/>
                    <a:gd name="T14" fmla="*/ 3 w 16"/>
                    <a:gd name="T15" fmla="*/ 16 h 17"/>
                    <a:gd name="T16" fmla="*/ 1 w 16"/>
                    <a:gd name="T17" fmla="*/ 13 h 17"/>
                    <a:gd name="T18" fmla="*/ 0 w 16"/>
                    <a:gd name="T19" fmla="*/ 8 h 17"/>
                    <a:gd name="T20" fmla="*/ 1 w 16"/>
                    <a:gd name="T21" fmla="*/ 4 h 1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7"/>
                    <a:gd name="T35" fmla="*/ 16 w 16"/>
                    <a:gd name="T36" fmla="*/ 17 h 1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7">
                      <a:moveTo>
                        <a:pt x="1" y="4"/>
                      </a:move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7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9" name="Freeform 293"/>
                <p:cNvSpPr>
                  <a:spLocks/>
                </p:cNvSpPr>
                <p:nvPr/>
              </p:nvSpPr>
              <p:spPr bwMode="auto">
                <a:xfrm>
                  <a:off x="2404" y="2107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80" name="Freeform 294"/>
                <p:cNvSpPr>
                  <a:spLocks/>
                </p:cNvSpPr>
                <p:nvPr/>
              </p:nvSpPr>
              <p:spPr bwMode="auto">
                <a:xfrm>
                  <a:off x="2393" y="2162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81" name="Freeform 295"/>
                <p:cNvSpPr>
                  <a:spLocks/>
                </p:cNvSpPr>
                <p:nvPr/>
              </p:nvSpPr>
              <p:spPr bwMode="auto">
                <a:xfrm>
                  <a:off x="2484" y="2081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82" name="Freeform 296"/>
                <p:cNvSpPr>
                  <a:spLocks/>
                </p:cNvSpPr>
                <p:nvPr/>
              </p:nvSpPr>
              <p:spPr bwMode="auto">
                <a:xfrm>
                  <a:off x="2471" y="2113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83" name="Freeform 297"/>
                <p:cNvSpPr>
                  <a:spLocks/>
                </p:cNvSpPr>
                <p:nvPr/>
              </p:nvSpPr>
              <p:spPr bwMode="auto">
                <a:xfrm>
                  <a:off x="2461" y="2155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84" name="Freeform 298"/>
                <p:cNvSpPr>
                  <a:spLocks/>
                </p:cNvSpPr>
                <p:nvPr/>
              </p:nvSpPr>
              <p:spPr bwMode="auto">
                <a:xfrm>
                  <a:off x="2450" y="2214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85" name="Freeform 299"/>
                <p:cNvSpPr>
                  <a:spLocks/>
                </p:cNvSpPr>
                <p:nvPr/>
              </p:nvSpPr>
              <p:spPr bwMode="auto">
                <a:xfrm>
                  <a:off x="2533" y="2145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86" name="Freeform 300"/>
                <p:cNvSpPr>
                  <a:spLocks/>
                </p:cNvSpPr>
                <p:nvPr/>
              </p:nvSpPr>
              <p:spPr bwMode="auto">
                <a:xfrm>
                  <a:off x="2531" y="2177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87" name="Freeform 301"/>
                <p:cNvSpPr>
                  <a:spLocks/>
                </p:cNvSpPr>
                <p:nvPr/>
              </p:nvSpPr>
              <p:spPr bwMode="auto">
                <a:xfrm>
                  <a:off x="2527" y="2225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88" name="Freeform 302"/>
                <p:cNvSpPr>
                  <a:spLocks/>
                </p:cNvSpPr>
                <p:nvPr/>
              </p:nvSpPr>
              <p:spPr bwMode="auto">
                <a:xfrm>
                  <a:off x="2580" y="2140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89" name="Freeform 303"/>
                <p:cNvSpPr>
                  <a:spLocks/>
                </p:cNvSpPr>
                <p:nvPr/>
              </p:nvSpPr>
              <p:spPr bwMode="auto">
                <a:xfrm>
                  <a:off x="2581" y="2176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90" name="Freeform 304"/>
                <p:cNvSpPr>
                  <a:spLocks/>
                </p:cNvSpPr>
                <p:nvPr/>
              </p:nvSpPr>
              <p:spPr bwMode="auto">
                <a:xfrm>
                  <a:off x="2585" y="2216"/>
                  <a:ext cx="16" cy="17"/>
                </a:xfrm>
                <a:custGeom>
                  <a:avLst/>
                  <a:gdLst>
                    <a:gd name="T0" fmla="*/ 1 w 16"/>
                    <a:gd name="T1" fmla="*/ 4 h 17"/>
                    <a:gd name="T2" fmla="*/ 5 w 16"/>
                    <a:gd name="T3" fmla="*/ 0 h 17"/>
                    <a:gd name="T4" fmla="*/ 10 w 16"/>
                    <a:gd name="T5" fmla="*/ 0 h 17"/>
                    <a:gd name="T6" fmla="*/ 15 w 16"/>
                    <a:gd name="T7" fmla="*/ 2 h 17"/>
                    <a:gd name="T8" fmla="*/ 16 w 16"/>
                    <a:gd name="T9" fmla="*/ 8 h 17"/>
                    <a:gd name="T10" fmla="*/ 14 w 16"/>
                    <a:gd name="T11" fmla="*/ 13 h 17"/>
                    <a:gd name="T12" fmla="*/ 10 w 16"/>
                    <a:gd name="T13" fmla="*/ 17 h 17"/>
                    <a:gd name="T14" fmla="*/ 3 w 16"/>
                    <a:gd name="T15" fmla="*/ 16 h 17"/>
                    <a:gd name="T16" fmla="*/ 1 w 16"/>
                    <a:gd name="T17" fmla="*/ 13 h 17"/>
                    <a:gd name="T18" fmla="*/ 0 w 16"/>
                    <a:gd name="T19" fmla="*/ 8 h 17"/>
                    <a:gd name="T20" fmla="*/ 1 w 16"/>
                    <a:gd name="T21" fmla="*/ 4 h 1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7"/>
                    <a:gd name="T35" fmla="*/ 16 w 16"/>
                    <a:gd name="T36" fmla="*/ 17 h 1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7">
                      <a:moveTo>
                        <a:pt x="1" y="4"/>
                      </a:move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7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91" name="Freeform 305"/>
                <p:cNvSpPr>
                  <a:spLocks/>
                </p:cNvSpPr>
                <p:nvPr/>
              </p:nvSpPr>
              <p:spPr bwMode="auto">
                <a:xfrm>
                  <a:off x="2575" y="2267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92" name="Freeform 306"/>
                <p:cNvSpPr>
                  <a:spLocks/>
                </p:cNvSpPr>
                <p:nvPr/>
              </p:nvSpPr>
              <p:spPr bwMode="auto">
                <a:xfrm>
                  <a:off x="2635" y="2100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93" name="Freeform 307"/>
                <p:cNvSpPr>
                  <a:spLocks/>
                </p:cNvSpPr>
                <p:nvPr/>
              </p:nvSpPr>
              <p:spPr bwMode="auto">
                <a:xfrm>
                  <a:off x="2644" y="2133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94" name="Freeform 308"/>
                <p:cNvSpPr>
                  <a:spLocks/>
                </p:cNvSpPr>
                <p:nvPr/>
              </p:nvSpPr>
              <p:spPr bwMode="auto">
                <a:xfrm>
                  <a:off x="2645" y="2174"/>
                  <a:ext cx="16" cy="17"/>
                </a:xfrm>
                <a:custGeom>
                  <a:avLst/>
                  <a:gdLst>
                    <a:gd name="T0" fmla="*/ 1 w 16"/>
                    <a:gd name="T1" fmla="*/ 4 h 17"/>
                    <a:gd name="T2" fmla="*/ 5 w 16"/>
                    <a:gd name="T3" fmla="*/ 0 h 17"/>
                    <a:gd name="T4" fmla="*/ 10 w 16"/>
                    <a:gd name="T5" fmla="*/ 0 h 17"/>
                    <a:gd name="T6" fmla="*/ 15 w 16"/>
                    <a:gd name="T7" fmla="*/ 2 h 17"/>
                    <a:gd name="T8" fmla="*/ 16 w 16"/>
                    <a:gd name="T9" fmla="*/ 8 h 17"/>
                    <a:gd name="T10" fmla="*/ 14 w 16"/>
                    <a:gd name="T11" fmla="*/ 13 h 17"/>
                    <a:gd name="T12" fmla="*/ 10 w 16"/>
                    <a:gd name="T13" fmla="*/ 17 h 17"/>
                    <a:gd name="T14" fmla="*/ 3 w 16"/>
                    <a:gd name="T15" fmla="*/ 16 h 17"/>
                    <a:gd name="T16" fmla="*/ 1 w 16"/>
                    <a:gd name="T17" fmla="*/ 13 h 17"/>
                    <a:gd name="T18" fmla="*/ 0 w 16"/>
                    <a:gd name="T19" fmla="*/ 8 h 17"/>
                    <a:gd name="T20" fmla="*/ 1 w 16"/>
                    <a:gd name="T21" fmla="*/ 4 h 1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7"/>
                    <a:gd name="T35" fmla="*/ 16 w 16"/>
                    <a:gd name="T36" fmla="*/ 17 h 1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7">
                      <a:moveTo>
                        <a:pt x="1" y="4"/>
                      </a:move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7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95" name="Freeform 309"/>
                <p:cNvSpPr>
                  <a:spLocks/>
                </p:cNvSpPr>
                <p:nvPr/>
              </p:nvSpPr>
              <p:spPr bwMode="auto">
                <a:xfrm>
                  <a:off x="2634" y="2223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96" name="Freeform 310"/>
                <p:cNvSpPr>
                  <a:spLocks/>
                </p:cNvSpPr>
                <p:nvPr/>
              </p:nvSpPr>
              <p:spPr bwMode="auto">
                <a:xfrm>
                  <a:off x="2666" y="2023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97" name="Freeform 311"/>
                <p:cNvSpPr>
                  <a:spLocks/>
                </p:cNvSpPr>
                <p:nvPr/>
              </p:nvSpPr>
              <p:spPr bwMode="auto">
                <a:xfrm>
                  <a:off x="2685" y="2047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98" name="Freeform 312"/>
                <p:cNvSpPr>
                  <a:spLocks/>
                </p:cNvSpPr>
                <p:nvPr/>
              </p:nvSpPr>
              <p:spPr bwMode="auto">
                <a:xfrm>
                  <a:off x="2698" y="2089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99" name="Freeform 313"/>
                <p:cNvSpPr>
                  <a:spLocks/>
                </p:cNvSpPr>
                <p:nvPr/>
              </p:nvSpPr>
              <p:spPr bwMode="auto">
                <a:xfrm>
                  <a:off x="2704" y="2136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00" name="Freeform 314"/>
                <p:cNvSpPr>
                  <a:spLocks/>
                </p:cNvSpPr>
                <p:nvPr/>
              </p:nvSpPr>
              <p:spPr bwMode="auto">
                <a:xfrm>
                  <a:off x="2635" y="1960"/>
                  <a:ext cx="16" cy="17"/>
                </a:xfrm>
                <a:custGeom>
                  <a:avLst/>
                  <a:gdLst>
                    <a:gd name="T0" fmla="*/ 1 w 16"/>
                    <a:gd name="T1" fmla="*/ 4 h 17"/>
                    <a:gd name="T2" fmla="*/ 5 w 16"/>
                    <a:gd name="T3" fmla="*/ 0 h 17"/>
                    <a:gd name="T4" fmla="*/ 10 w 16"/>
                    <a:gd name="T5" fmla="*/ 0 h 17"/>
                    <a:gd name="T6" fmla="*/ 15 w 16"/>
                    <a:gd name="T7" fmla="*/ 2 h 17"/>
                    <a:gd name="T8" fmla="*/ 16 w 16"/>
                    <a:gd name="T9" fmla="*/ 8 h 17"/>
                    <a:gd name="T10" fmla="*/ 14 w 16"/>
                    <a:gd name="T11" fmla="*/ 13 h 17"/>
                    <a:gd name="T12" fmla="*/ 10 w 16"/>
                    <a:gd name="T13" fmla="*/ 17 h 17"/>
                    <a:gd name="T14" fmla="*/ 3 w 16"/>
                    <a:gd name="T15" fmla="*/ 16 h 17"/>
                    <a:gd name="T16" fmla="*/ 1 w 16"/>
                    <a:gd name="T17" fmla="*/ 13 h 17"/>
                    <a:gd name="T18" fmla="*/ 0 w 16"/>
                    <a:gd name="T19" fmla="*/ 8 h 17"/>
                    <a:gd name="T20" fmla="*/ 1 w 16"/>
                    <a:gd name="T21" fmla="*/ 4 h 1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7"/>
                    <a:gd name="T35" fmla="*/ 16 w 16"/>
                    <a:gd name="T36" fmla="*/ 17 h 1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7">
                      <a:moveTo>
                        <a:pt x="1" y="4"/>
                      </a:move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7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01" name="Freeform 315"/>
                <p:cNvSpPr>
                  <a:spLocks/>
                </p:cNvSpPr>
                <p:nvPr/>
              </p:nvSpPr>
              <p:spPr bwMode="auto">
                <a:xfrm>
                  <a:off x="2667" y="1980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02" name="Freeform 316"/>
                <p:cNvSpPr>
                  <a:spLocks/>
                </p:cNvSpPr>
                <p:nvPr/>
              </p:nvSpPr>
              <p:spPr bwMode="auto">
                <a:xfrm>
                  <a:off x="2691" y="2021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03" name="Freeform 317"/>
                <p:cNvSpPr>
                  <a:spLocks/>
                </p:cNvSpPr>
                <p:nvPr/>
              </p:nvSpPr>
              <p:spPr bwMode="auto">
                <a:xfrm>
                  <a:off x="2539" y="1947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04" name="Freeform 318"/>
                <p:cNvSpPr>
                  <a:spLocks/>
                </p:cNvSpPr>
                <p:nvPr/>
              </p:nvSpPr>
              <p:spPr bwMode="auto">
                <a:xfrm>
                  <a:off x="2557" y="1938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05" name="Freeform 319"/>
                <p:cNvSpPr>
                  <a:spLocks/>
                </p:cNvSpPr>
                <p:nvPr/>
              </p:nvSpPr>
              <p:spPr bwMode="auto">
                <a:xfrm>
                  <a:off x="2574" y="1957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006" name="Freeform 320"/>
                <p:cNvSpPr>
                  <a:spLocks/>
                </p:cNvSpPr>
                <p:nvPr/>
              </p:nvSpPr>
              <p:spPr bwMode="auto">
                <a:xfrm>
                  <a:off x="2589" y="1993"/>
                  <a:ext cx="16" cy="16"/>
                </a:xfrm>
                <a:custGeom>
                  <a:avLst/>
                  <a:gdLst>
                    <a:gd name="T0" fmla="*/ 1 w 16"/>
                    <a:gd name="T1" fmla="*/ 4 h 16"/>
                    <a:gd name="T2" fmla="*/ 5 w 16"/>
                    <a:gd name="T3" fmla="*/ 1 h 16"/>
                    <a:gd name="T4" fmla="*/ 10 w 16"/>
                    <a:gd name="T5" fmla="*/ 0 h 16"/>
                    <a:gd name="T6" fmla="*/ 15 w 16"/>
                    <a:gd name="T7" fmla="*/ 2 h 16"/>
                    <a:gd name="T8" fmla="*/ 16 w 16"/>
                    <a:gd name="T9" fmla="*/ 8 h 16"/>
                    <a:gd name="T10" fmla="*/ 14 w 16"/>
                    <a:gd name="T11" fmla="*/ 13 h 16"/>
                    <a:gd name="T12" fmla="*/ 10 w 16"/>
                    <a:gd name="T13" fmla="*/ 16 h 16"/>
                    <a:gd name="T14" fmla="*/ 3 w 16"/>
                    <a:gd name="T15" fmla="*/ 16 h 16"/>
                    <a:gd name="T16" fmla="*/ 1 w 16"/>
                    <a:gd name="T17" fmla="*/ 13 h 16"/>
                    <a:gd name="T18" fmla="*/ 0 w 16"/>
                    <a:gd name="T19" fmla="*/ 8 h 16"/>
                    <a:gd name="T20" fmla="*/ 1 w 16"/>
                    <a:gd name="T21" fmla="*/ 4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6"/>
                    <a:gd name="T35" fmla="*/ 16 w 16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6">
                      <a:moveTo>
                        <a:pt x="1" y="4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16" y="8"/>
                      </a:lnTo>
                      <a:lnTo>
                        <a:pt x="14" y="13"/>
                      </a:lnTo>
                      <a:lnTo>
                        <a:pt x="10" y="16"/>
                      </a:lnTo>
                      <a:lnTo>
                        <a:pt x="3" y="16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1" y="4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321"/>
              <p:cNvGrpSpPr>
                <a:grpSpLocks/>
              </p:cNvGrpSpPr>
              <p:nvPr/>
            </p:nvGrpSpPr>
            <p:grpSpPr bwMode="auto">
              <a:xfrm>
                <a:off x="2784" y="2352"/>
                <a:ext cx="314" cy="326"/>
                <a:chOff x="2511" y="2375"/>
                <a:chExt cx="314" cy="326"/>
              </a:xfrm>
            </p:grpSpPr>
            <p:sp>
              <p:nvSpPr>
                <p:cNvPr id="32960" name="Freeform 322"/>
                <p:cNvSpPr>
                  <a:spLocks/>
                </p:cNvSpPr>
                <p:nvPr/>
              </p:nvSpPr>
              <p:spPr bwMode="auto">
                <a:xfrm>
                  <a:off x="2650" y="2390"/>
                  <a:ext cx="91" cy="136"/>
                </a:xfrm>
                <a:custGeom>
                  <a:avLst/>
                  <a:gdLst>
                    <a:gd name="T0" fmla="*/ 60 w 91"/>
                    <a:gd name="T1" fmla="*/ 37 h 136"/>
                    <a:gd name="T2" fmla="*/ 51 w 91"/>
                    <a:gd name="T3" fmla="*/ 33 h 136"/>
                    <a:gd name="T4" fmla="*/ 36 w 91"/>
                    <a:gd name="T5" fmla="*/ 33 h 136"/>
                    <a:gd name="T6" fmla="*/ 23 w 91"/>
                    <a:gd name="T7" fmla="*/ 39 h 136"/>
                    <a:gd name="T8" fmla="*/ 14 w 91"/>
                    <a:gd name="T9" fmla="*/ 51 h 136"/>
                    <a:gd name="T10" fmla="*/ 7 w 91"/>
                    <a:gd name="T11" fmla="*/ 66 h 136"/>
                    <a:gd name="T12" fmla="*/ 2 w 91"/>
                    <a:gd name="T13" fmla="*/ 83 h 136"/>
                    <a:gd name="T14" fmla="*/ 0 w 91"/>
                    <a:gd name="T15" fmla="*/ 99 h 136"/>
                    <a:gd name="T16" fmla="*/ 4 w 91"/>
                    <a:gd name="T17" fmla="*/ 114 h 136"/>
                    <a:gd name="T18" fmla="*/ 8 w 91"/>
                    <a:gd name="T19" fmla="*/ 125 h 136"/>
                    <a:gd name="T20" fmla="*/ 15 w 91"/>
                    <a:gd name="T21" fmla="*/ 132 h 136"/>
                    <a:gd name="T22" fmla="*/ 23 w 91"/>
                    <a:gd name="T23" fmla="*/ 135 h 136"/>
                    <a:gd name="T24" fmla="*/ 32 w 91"/>
                    <a:gd name="T25" fmla="*/ 136 h 136"/>
                    <a:gd name="T26" fmla="*/ 43 w 91"/>
                    <a:gd name="T27" fmla="*/ 133 h 136"/>
                    <a:gd name="T28" fmla="*/ 51 w 91"/>
                    <a:gd name="T29" fmla="*/ 128 h 136"/>
                    <a:gd name="T30" fmla="*/ 60 w 91"/>
                    <a:gd name="T31" fmla="*/ 118 h 136"/>
                    <a:gd name="T32" fmla="*/ 68 w 91"/>
                    <a:gd name="T33" fmla="*/ 103 h 136"/>
                    <a:gd name="T34" fmla="*/ 71 w 91"/>
                    <a:gd name="T35" fmla="*/ 85 h 136"/>
                    <a:gd name="T36" fmla="*/ 72 w 91"/>
                    <a:gd name="T37" fmla="*/ 69 h 136"/>
                    <a:gd name="T38" fmla="*/ 71 w 91"/>
                    <a:gd name="T39" fmla="*/ 53 h 136"/>
                    <a:gd name="T40" fmla="*/ 77 w 91"/>
                    <a:gd name="T41" fmla="*/ 40 h 136"/>
                    <a:gd name="T42" fmla="*/ 85 w 91"/>
                    <a:gd name="T43" fmla="*/ 24 h 136"/>
                    <a:gd name="T44" fmla="*/ 90 w 91"/>
                    <a:gd name="T45" fmla="*/ 17 h 136"/>
                    <a:gd name="T46" fmla="*/ 91 w 91"/>
                    <a:gd name="T47" fmla="*/ 11 h 136"/>
                    <a:gd name="T48" fmla="*/ 91 w 91"/>
                    <a:gd name="T49" fmla="*/ 5 h 136"/>
                    <a:gd name="T50" fmla="*/ 87 w 91"/>
                    <a:gd name="T51" fmla="*/ 0 h 136"/>
                    <a:gd name="T52" fmla="*/ 83 w 91"/>
                    <a:gd name="T53" fmla="*/ 0 h 136"/>
                    <a:gd name="T54" fmla="*/ 76 w 91"/>
                    <a:gd name="T55" fmla="*/ 7 h 136"/>
                    <a:gd name="T56" fmla="*/ 73 w 91"/>
                    <a:gd name="T57" fmla="*/ 18 h 136"/>
                    <a:gd name="T58" fmla="*/ 71 w 91"/>
                    <a:gd name="T59" fmla="*/ 29 h 136"/>
                    <a:gd name="T60" fmla="*/ 65 w 91"/>
                    <a:gd name="T61" fmla="*/ 37 h 136"/>
                    <a:gd name="T62" fmla="*/ 60 w 91"/>
                    <a:gd name="T63" fmla="*/ 37 h 1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91"/>
                    <a:gd name="T97" fmla="*/ 0 h 136"/>
                    <a:gd name="T98" fmla="*/ 91 w 91"/>
                    <a:gd name="T99" fmla="*/ 136 h 1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91" h="136">
                      <a:moveTo>
                        <a:pt x="60" y="37"/>
                      </a:moveTo>
                      <a:lnTo>
                        <a:pt x="51" y="33"/>
                      </a:lnTo>
                      <a:lnTo>
                        <a:pt x="36" y="33"/>
                      </a:lnTo>
                      <a:lnTo>
                        <a:pt x="23" y="39"/>
                      </a:lnTo>
                      <a:lnTo>
                        <a:pt x="14" y="51"/>
                      </a:lnTo>
                      <a:lnTo>
                        <a:pt x="7" y="66"/>
                      </a:lnTo>
                      <a:lnTo>
                        <a:pt x="2" y="83"/>
                      </a:lnTo>
                      <a:lnTo>
                        <a:pt x="0" y="99"/>
                      </a:lnTo>
                      <a:lnTo>
                        <a:pt x="4" y="114"/>
                      </a:lnTo>
                      <a:lnTo>
                        <a:pt x="8" y="125"/>
                      </a:lnTo>
                      <a:lnTo>
                        <a:pt x="15" y="132"/>
                      </a:lnTo>
                      <a:lnTo>
                        <a:pt x="23" y="135"/>
                      </a:lnTo>
                      <a:lnTo>
                        <a:pt x="32" y="136"/>
                      </a:lnTo>
                      <a:lnTo>
                        <a:pt x="43" y="133"/>
                      </a:lnTo>
                      <a:lnTo>
                        <a:pt x="51" y="128"/>
                      </a:lnTo>
                      <a:lnTo>
                        <a:pt x="60" y="118"/>
                      </a:lnTo>
                      <a:lnTo>
                        <a:pt x="68" y="103"/>
                      </a:lnTo>
                      <a:lnTo>
                        <a:pt x="71" y="85"/>
                      </a:lnTo>
                      <a:lnTo>
                        <a:pt x="72" y="69"/>
                      </a:lnTo>
                      <a:lnTo>
                        <a:pt x="71" y="53"/>
                      </a:lnTo>
                      <a:lnTo>
                        <a:pt x="77" y="40"/>
                      </a:lnTo>
                      <a:lnTo>
                        <a:pt x="85" y="24"/>
                      </a:lnTo>
                      <a:lnTo>
                        <a:pt x="90" y="17"/>
                      </a:lnTo>
                      <a:lnTo>
                        <a:pt x="91" y="11"/>
                      </a:lnTo>
                      <a:lnTo>
                        <a:pt x="91" y="5"/>
                      </a:lnTo>
                      <a:lnTo>
                        <a:pt x="87" y="0"/>
                      </a:lnTo>
                      <a:lnTo>
                        <a:pt x="83" y="0"/>
                      </a:lnTo>
                      <a:lnTo>
                        <a:pt x="76" y="7"/>
                      </a:lnTo>
                      <a:lnTo>
                        <a:pt x="73" y="18"/>
                      </a:lnTo>
                      <a:lnTo>
                        <a:pt x="71" y="29"/>
                      </a:lnTo>
                      <a:lnTo>
                        <a:pt x="65" y="37"/>
                      </a:lnTo>
                      <a:lnTo>
                        <a:pt x="60" y="3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61" name="Freeform 323"/>
                <p:cNvSpPr>
                  <a:spLocks/>
                </p:cNvSpPr>
                <p:nvPr/>
              </p:nvSpPr>
              <p:spPr bwMode="auto">
                <a:xfrm>
                  <a:off x="2561" y="2375"/>
                  <a:ext cx="98" cy="151"/>
                </a:xfrm>
                <a:custGeom>
                  <a:avLst/>
                  <a:gdLst>
                    <a:gd name="T0" fmla="*/ 62 w 98"/>
                    <a:gd name="T1" fmla="*/ 46 h 151"/>
                    <a:gd name="T2" fmla="*/ 45 w 98"/>
                    <a:gd name="T3" fmla="*/ 45 h 151"/>
                    <a:gd name="T4" fmla="*/ 34 w 98"/>
                    <a:gd name="T5" fmla="*/ 48 h 151"/>
                    <a:gd name="T6" fmla="*/ 24 w 98"/>
                    <a:gd name="T7" fmla="*/ 57 h 151"/>
                    <a:gd name="T8" fmla="*/ 13 w 98"/>
                    <a:gd name="T9" fmla="*/ 73 h 151"/>
                    <a:gd name="T10" fmla="*/ 4 w 98"/>
                    <a:gd name="T11" fmla="*/ 90 h 151"/>
                    <a:gd name="T12" fmla="*/ 0 w 98"/>
                    <a:gd name="T13" fmla="*/ 105 h 151"/>
                    <a:gd name="T14" fmla="*/ 0 w 98"/>
                    <a:gd name="T15" fmla="*/ 122 h 151"/>
                    <a:gd name="T16" fmla="*/ 2 w 98"/>
                    <a:gd name="T17" fmla="*/ 134 h 151"/>
                    <a:gd name="T18" fmla="*/ 9 w 98"/>
                    <a:gd name="T19" fmla="*/ 144 h 151"/>
                    <a:gd name="T20" fmla="*/ 16 w 98"/>
                    <a:gd name="T21" fmla="*/ 148 h 151"/>
                    <a:gd name="T22" fmla="*/ 23 w 98"/>
                    <a:gd name="T23" fmla="*/ 151 h 151"/>
                    <a:gd name="T24" fmla="*/ 31 w 98"/>
                    <a:gd name="T25" fmla="*/ 150 h 151"/>
                    <a:gd name="T26" fmla="*/ 40 w 98"/>
                    <a:gd name="T27" fmla="*/ 146 h 151"/>
                    <a:gd name="T28" fmla="*/ 49 w 98"/>
                    <a:gd name="T29" fmla="*/ 142 h 151"/>
                    <a:gd name="T30" fmla="*/ 58 w 98"/>
                    <a:gd name="T31" fmla="*/ 132 h 151"/>
                    <a:gd name="T32" fmla="*/ 68 w 98"/>
                    <a:gd name="T33" fmla="*/ 118 h 151"/>
                    <a:gd name="T34" fmla="*/ 73 w 98"/>
                    <a:gd name="T35" fmla="*/ 104 h 151"/>
                    <a:gd name="T36" fmla="*/ 79 w 98"/>
                    <a:gd name="T37" fmla="*/ 91 h 151"/>
                    <a:gd name="T38" fmla="*/ 79 w 98"/>
                    <a:gd name="T39" fmla="*/ 77 h 151"/>
                    <a:gd name="T40" fmla="*/ 78 w 98"/>
                    <a:gd name="T41" fmla="*/ 64 h 151"/>
                    <a:gd name="T42" fmla="*/ 75 w 98"/>
                    <a:gd name="T43" fmla="*/ 54 h 151"/>
                    <a:gd name="T44" fmla="*/ 72 w 98"/>
                    <a:gd name="T45" fmla="*/ 50 h 151"/>
                    <a:gd name="T46" fmla="*/ 78 w 98"/>
                    <a:gd name="T47" fmla="*/ 36 h 151"/>
                    <a:gd name="T48" fmla="*/ 88 w 98"/>
                    <a:gd name="T49" fmla="*/ 22 h 151"/>
                    <a:gd name="T50" fmla="*/ 95 w 98"/>
                    <a:gd name="T51" fmla="*/ 15 h 151"/>
                    <a:gd name="T52" fmla="*/ 98 w 98"/>
                    <a:gd name="T53" fmla="*/ 8 h 151"/>
                    <a:gd name="T54" fmla="*/ 96 w 98"/>
                    <a:gd name="T55" fmla="*/ 1 h 151"/>
                    <a:gd name="T56" fmla="*/ 90 w 98"/>
                    <a:gd name="T57" fmla="*/ 0 h 151"/>
                    <a:gd name="T58" fmla="*/ 81 w 98"/>
                    <a:gd name="T59" fmla="*/ 1 h 151"/>
                    <a:gd name="T60" fmla="*/ 76 w 98"/>
                    <a:gd name="T61" fmla="*/ 10 h 151"/>
                    <a:gd name="T62" fmla="*/ 72 w 98"/>
                    <a:gd name="T63" fmla="*/ 24 h 151"/>
                    <a:gd name="T64" fmla="*/ 67 w 98"/>
                    <a:gd name="T65" fmla="*/ 37 h 151"/>
                    <a:gd name="T66" fmla="*/ 62 w 98"/>
                    <a:gd name="T67" fmla="*/ 46 h 15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98"/>
                    <a:gd name="T103" fmla="*/ 0 h 151"/>
                    <a:gd name="T104" fmla="*/ 98 w 98"/>
                    <a:gd name="T105" fmla="*/ 151 h 151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98" h="151">
                      <a:moveTo>
                        <a:pt x="62" y="46"/>
                      </a:moveTo>
                      <a:lnTo>
                        <a:pt x="45" y="45"/>
                      </a:lnTo>
                      <a:lnTo>
                        <a:pt x="34" y="48"/>
                      </a:lnTo>
                      <a:lnTo>
                        <a:pt x="24" y="57"/>
                      </a:lnTo>
                      <a:lnTo>
                        <a:pt x="13" y="73"/>
                      </a:lnTo>
                      <a:lnTo>
                        <a:pt x="4" y="90"/>
                      </a:lnTo>
                      <a:lnTo>
                        <a:pt x="0" y="105"/>
                      </a:lnTo>
                      <a:lnTo>
                        <a:pt x="0" y="122"/>
                      </a:lnTo>
                      <a:lnTo>
                        <a:pt x="2" y="134"/>
                      </a:lnTo>
                      <a:lnTo>
                        <a:pt x="9" y="144"/>
                      </a:lnTo>
                      <a:lnTo>
                        <a:pt x="16" y="148"/>
                      </a:lnTo>
                      <a:lnTo>
                        <a:pt x="23" y="151"/>
                      </a:lnTo>
                      <a:lnTo>
                        <a:pt x="31" y="150"/>
                      </a:lnTo>
                      <a:lnTo>
                        <a:pt x="40" y="146"/>
                      </a:lnTo>
                      <a:lnTo>
                        <a:pt x="49" y="142"/>
                      </a:lnTo>
                      <a:lnTo>
                        <a:pt x="58" y="132"/>
                      </a:lnTo>
                      <a:lnTo>
                        <a:pt x="68" y="118"/>
                      </a:lnTo>
                      <a:lnTo>
                        <a:pt x="73" y="104"/>
                      </a:lnTo>
                      <a:lnTo>
                        <a:pt x="79" y="91"/>
                      </a:lnTo>
                      <a:lnTo>
                        <a:pt x="79" y="77"/>
                      </a:lnTo>
                      <a:lnTo>
                        <a:pt x="78" y="64"/>
                      </a:lnTo>
                      <a:lnTo>
                        <a:pt x="75" y="54"/>
                      </a:lnTo>
                      <a:lnTo>
                        <a:pt x="72" y="50"/>
                      </a:lnTo>
                      <a:lnTo>
                        <a:pt x="78" y="36"/>
                      </a:lnTo>
                      <a:lnTo>
                        <a:pt x="88" y="22"/>
                      </a:lnTo>
                      <a:lnTo>
                        <a:pt x="95" y="15"/>
                      </a:lnTo>
                      <a:lnTo>
                        <a:pt x="98" y="8"/>
                      </a:lnTo>
                      <a:lnTo>
                        <a:pt x="96" y="1"/>
                      </a:lnTo>
                      <a:lnTo>
                        <a:pt x="90" y="0"/>
                      </a:lnTo>
                      <a:lnTo>
                        <a:pt x="81" y="1"/>
                      </a:lnTo>
                      <a:lnTo>
                        <a:pt x="76" y="10"/>
                      </a:lnTo>
                      <a:lnTo>
                        <a:pt x="72" y="24"/>
                      </a:lnTo>
                      <a:lnTo>
                        <a:pt x="67" y="37"/>
                      </a:lnTo>
                      <a:lnTo>
                        <a:pt x="62" y="4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62" name="Freeform 324"/>
                <p:cNvSpPr>
                  <a:spLocks/>
                </p:cNvSpPr>
                <p:nvPr/>
              </p:nvSpPr>
              <p:spPr bwMode="auto">
                <a:xfrm>
                  <a:off x="2511" y="2516"/>
                  <a:ext cx="172" cy="70"/>
                </a:xfrm>
                <a:custGeom>
                  <a:avLst/>
                  <a:gdLst>
                    <a:gd name="T0" fmla="*/ 132 w 172"/>
                    <a:gd name="T1" fmla="*/ 42 h 70"/>
                    <a:gd name="T2" fmla="*/ 146 w 172"/>
                    <a:gd name="T3" fmla="*/ 32 h 70"/>
                    <a:gd name="T4" fmla="*/ 161 w 172"/>
                    <a:gd name="T5" fmla="*/ 27 h 70"/>
                    <a:gd name="T6" fmla="*/ 170 w 172"/>
                    <a:gd name="T7" fmla="*/ 29 h 70"/>
                    <a:gd name="T8" fmla="*/ 172 w 172"/>
                    <a:gd name="T9" fmla="*/ 38 h 70"/>
                    <a:gd name="T10" fmla="*/ 165 w 172"/>
                    <a:gd name="T11" fmla="*/ 49 h 70"/>
                    <a:gd name="T12" fmla="*/ 152 w 172"/>
                    <a:gd name="T13" fmla="*/ 58 h 70"/>
                    <a:gd name="T14" fmla="*/ 138 w 172"/>
                    <a:gd name="T15" fmla="*/ 65 h 70"/>
                    <a:gd name="T16" fmla="*/ 104 w 172"/>
                    <a:gd name="T17" fmla="*/ 70 h 70"/>
                    <a:gd name="T18" fmla="*/ 79 w 172"/>
                    <a:gd name="T19" fmla="*/ 70 h 70"/>
                    <a:gd name="T20" fmla="*/ 58 w 172"/>
                    <a:gd name="T21" fmla="*/ 68 h 70"/>
                    <a:gd name="T22" fmla="*/ 43 w 172"/>
                    <a:gd name="T23" fmla="*/ 63 h 70"/>
                    <a:gd name="T24" fmla="*/ 31 w 172"/>
                    <a:gd name="T25" fmla="*/ 55 h 70"/>
                    <a:gd name="T26" fmla="*/ 23 w 172"/>
                    <a:gd name="T27" fmla="*/ 49 h 70"/>
                    <a:gd name="T28" fmla="*/ 17 w 172"/>
                    <a:gd name="T29" fmla="*/ 40 h 70"/>
                    <a:gd name="T30" fmla="*/ 13 w 172"/>
                    <a:gd name="T31" fmla="*/ 35 h 70"/>
                    <a:gd name="T32" fmla="*/ 11 w 172"/>
                    <a:gd name="T33" fmla="*/ 30 h 70"/>
                    <a:gd name="T34" fmla="*/ 1 w 172"/>
                    <a:gd name="T35" fmla="*/ 30 h 70"/>
                    <a:gd name="T36" fmla="*/ 0 w 172"/>
                    <a:gd name="T37" fmla="*/ 24 h 70"/>
                    <a:gd name="T38" fmla="*/ 1 w 172"/>
                    <a:gd name="T39" fmla="*/ 14 h 70"/>
                    <a:gd name="T40" fmla="*/ 5 w 172"/>
                    <a:gd name="T41" fmla="*/ 7 h 70"/>
                    <a:gd name="T42" fmla="*/ 14 w 172"/>
                    <a:gd name="T43" fmla="*/ 0 h 70"/>
                    <a:gd name="T44" fmla="*/ 25 w 172"/>
                    <a:gd name="T45" fmla="*/ 0 h 70"/>
                    <a:gd name="T46" fmla="*/ 35 w 172"/>
                    <a:gd name="T47" fmla="*/ 7 h 70"/>
                    <a:gd name="T48" fmla="*/ 36 w 172"/>
                    <a:gd name="T49" fmla="*/ 15 h 70"/>
                    <a:gd name="T50" fmla="*/ 31 w 172"/>
                    <a:gd name="T51" fmla="*/ 21 h 70"/>
                    <a:gd name="T52" fmla="*/ 28 w 172"/>
                    <a:gd name="T53" fmla="*/ 30 h 70"/>
                    <a:gd name="T54" fmla="*/ 31 w 172"/>
                    <a:gd name="T55" fmla="*/ 40 h 70"/>
                    <a:gd name="T56" fmla="*/ 43 w 172"/>
                    <a:gd name="T57" fmla="*/ 49 h 70"/>
                    <a:gd name="T58" fmla="*/ 59 w 172"/>
                    <a:gd name="T59" fmla="*/ 54 h 70"/>
                    <a:gd name="T60" fmla="*/ 75 w 172"/>
                    <a:gd name="T61" fmla="*/ 55 h 70"/>
                    <a:gd name="T62" fmla="*/ 91 w 172"/>
                    <a:gd name="T63" fmla="*/ 54 h 70"/>
                    <a:gd name="T64" fmla="*/ 108 w 172"/>
                    <a:gd name="T65" fmla="*/ 51 h 70"/>
                    <a:gd name="T66" fmla="*/ 120 w 172"/>
                    <a:gd name="T67" fmla="*/ 46 h 70"/>
                    <a:gd name="T68" fmla="*/ 132 w 172"/>
                    <a:gd name="T69" fmla="*/ 42 h 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72"/>
                    <a:gd name="T106" fmla="*/ 0 h 70"/>
                    <a:gd name="T107" fmla="*/ 172 w 172"/>
                    <a:gd name="T108" fmla="*/ 70 h 70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72" h="70">
                      <a:moveTo>
                        <a:pt x="132" y="42"/>
                      </a:moveTo>
                      <a:lnTo>
                        <a:pt x="146" y="32"/>
                      </a:lnTo>
                      <a:lnTo>
                        <a:pt x="161" y="27"/>
                      </a:lnTo>
                      <a:lnTo>
                        <a:pt x="170" y="29"/>
                      </a:lnTo>
                      <a:lnTo>
                        <a:pt x="172" y="38"/>
                      </a:lnTo>
                      <a:lnTo>
                        <a:pt x="165" y="49"/>
                      </a:lnTo>
                      <a:lnTo>
                        <a:pt x="152" y="58"/>
                      </a:lnTo>
                      <a:lnTo>
                        <a:pt x="138" y="65"/>
                      </a:lnTo>
                      <a:lnTo>
                        <a:pt x="104" y="70"/>
                      </a:lnTo>
                      <a:lnTo>
                        <a:pt x="79" y="70"/>
                      </a:lnTo>
                      <a:lnTo>
                        <a:pt x="58" y="68"/>
                      </a:lnTo>
                      <a:lnTo>
                        <a:pt x="43" y="63"/>
                      </a:lnTo>
                      <a:lnTo>
                        <a:pt x="31" y="55"/>
                      </a:lnTo>
                      <a:lnTo>
                        <a:pt x="23" y="49"/>
                      </a:lnTo>
                      <a:lnTo>
                        <a:pt x="17" y="40"/>
                      </a:lnTo>
                      <a:lnTo>
                        <a:pt x="13" y="35"/>
                      </a:lnTo>
                      <a:lnTo>
                        <a:pt x="11" y="30"/>
                      </a:lnTo>
                      <a:lnTo>
                        <a:pt x="1" y="30"/>
                      </a:lnTo>
                      <a:lnTo>
                        <a:pt x="0" y="24"/>
                      </a:lnTo>
                      <a:lnTo>
                        <a:pt x="1" y="14"/>
                      </a:lnTo>
                      <a:lnTo>
                        <a:pt x="5" y="7"/>
                      </a:lnTo>
                      <a:lnTo>
                        <a:pt x="14" y="0"/>
                      </a:lnTo>
                      <a:lnTo>
                        <a:pt x="25" y="0"/>
                      </a:lnTo>
                      <a:lnTo>
                        <a:pt x="35" y="7"/>
                      </a:lnTo>
                      <a:lnTo>
                        <a:pt x="36" y="15"/>
                      </a:lnTo>
                      <a:lnTo>
                        <a:pt x="31" y="21"/>
                      </a:lnTo>
                      <a:lnTo>
                        <a:pt x="28" y="30"/>
                      </a:lnTo>
                      <a:lnTo>
                        <a:pt x="31" y="40"/>
                      </a:lnTo>
                      <a:lnTo>
                        <a:pt x="43" y="49"/>
                      </a:lnTo>
                      <a:lnTo>
                        <a:pt x="59" y="54"/>
                      </a:lnTo>
                      <a:lnTo>
                        <a:pt x="75" y="55"/>
                      </a:lnTo>
                      <a:lnTo>
                        <a:pt x="91" y="54"/>
                      </a:lnTo>
                      <a:lnTo>
                        <a:pt x="108" y="51"/>
                      </a:lnTo>
                      <a:lnTo>
                        <a:pt x="120" y="46"/>
                      </a:lnTo>
                      <a:lnTo>
                        <a:pt x="132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63" name="Freeform 325"/>
                <p:cNvSpPr>
                  <a:spLocks/>
                </p:cNvSpPr>
                <p:nvPr/>
              </p:nvSpPr>
              <p:spPr bwMode="auto">
                <a:xfrm>
                  <a:off x="2549" y="2537"/>
                  <a:ext cx="57" cy="27"/>
                </a:xfrm>
                <a:custGeom>
                  <a:avLst/>
                  <a:gdLst>
                    <a:gd name="T0" fmla="*/ 0 w 57"/>
                    <a:gd name="T1" fmla="*/ 15 h 27"/>
                    <a:gd name="T2" fmla="*/ 9 w 57"/>
                    <a:gd name="T3" fmla="*/ 21 h 27"/>
                    <a:gd name="T4" fmla="*/ 19 w 57"/>
                    <a:gd name="T5" fmla="*/ 24 h 27"/>
                    <a:gd name="T6" fmla="*/ 31 w 57"/>
                    <a:gd name="T7" fmla="*/ 27 h 27"/>
                    <a:gd name="T8" fmla="*/ 43 w 57"/>
                    <a:gd name="T9" fmla="*/ 27 h 27"/>
                    <a:gd name="T10" fmla="*/ 57 w 57"/>
                    <a:gd name="T11" fmla="*/ 25 h 27"/>
                    <a:gd name="T12" fmla="*/ 53 w 57"/>
                    <a:gd name="T13" fmla="*/ 13 h 27"/>
                    <a:gd name="T14" fmla="*/ 44 w 57"/>
                    <a:gd name="T15" fmla="*/ 5 h 27"/>
                    <a:gd name="T16" fmla="*/ 32 w 57"/>
                    <a:gd name="T17" fmla="*/ 0 h 27"/>
                    <a:gd name="T18" fmla="*/ 21 w 57"/>
                    <a:gd name="T19" fmla="*/ 0 h 27"/>
                    <a:gd name="T20" fmla="*/ 12 w 57"/>
                    <a:gd name="T21" fmla="*/ 2 h 27"/>
                    <a:gd name="T22" fmla="*/ 6 w 57"/>
                    <a:gd name="T23" fmla="*/ 5 h 27"/>
                    <a:gd name="T24" fmla="*/ 2 w 57"/>
                    <a:gd name="T25" fmla="*/ 11 h 27"/>
                    <a:gd name="T26" fmla="*/ 0 w 57"/>
                    <a:gd name="T27" fmla="*/ 15 h 2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7"/>
                    <a:gd name="T43" fmla="*/ 0 h 27"/>
                    <a:gd name="T44" fmla="*/ 57 w 57"/>
                    <a:gd name="T45" fmla="*/ 27 h 2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7" h="27">
                      <a:moveTo>
                        <a:pt x="0" y="15"/>
                      </a:moveTo>
                      <a:lnTo>
                        <a:pt x="9" y="21"/>
                      </a:lnTo>
                      <a:lnTo>
                        <a:pt x="19" y="24"/>
                      </a:lnTo>
                      <a:lnTo>
                        <a:pt x="31" y="27"/>
                      </a:lnTo>
                      <a:lnTo>
                        <a:pt x="43" y="27"/>
                      </a:lnTo>
                      <a:lnTo>
                        <a:pt x="57" y="25"/>
                      </a:lnTo>
                      <a:lnTo>
                        <a:pt x="53" y="13"/>
                      </a:lnTo>
                      <a:lnTo>
                        <a:pt x="44" y="5"/>
                      </a:lnTo>
                      <a:lnTo>
                        <a:pt x="32" y="0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6" y="5"/>
                      </a:lnTo>
                      <a:lnTo>
                        <a:pt x="2" y="11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64" name="Freeform 326"/>
                <p:cNvSpPr>
                  <a:spLocks/>
                </p:cNvSpPr>
                <p:nvPr/>
              </p:nvSpPr>
              <p:spPr bwMode="auto">
                <a:xfrm>
                  <a:off x="2511" y="2576"/>
                  <a:ext cx="106" cy="125"/>
                </a:xfrm>
                <a:custGeom>
                  <a:avLst/>
                  <a:gdLst>
                    <a:gd name="T0" fmla="*/ 28 w 106"/>
                    <a:gd name="T1" fmla="*/ 0 h 125"/>
                    <a:gd name="T2" fmla="*/ 46 w 106"/>
                    <a:gd name="T3" fmla="*/ 9 h 125"/>
                    <a:gd name="T4" fmla="*/ 60 w 106"/>
                    <a:gd name="T5" fmla="*/ 13 h 125"/>
                    <a:gd name="T6" fmla="*/ 76 w 106"/>
                    <a:gd name="T7" fmla="*/ 15 h 125"/>
                    <a:gd name="T8" fmla="*/ 90 w 106"/>
                    <a:gd name="T9" fmla="*/ 15 h 125"/>
                    <a:gd name="T10" fmla="*/ 100 w 106"/>
                    <a:gd name="T11" fmla="*/ 16 h 125"/>
                    <a:gd name="T12" fmla="*/ 104 w 106"/>
                    <a:gd name="T13" fmla="*/ 32 h 125"/>
                    <a:gd name="T14" fmla="*/ 106 w 106"/>
                    <a:gd name="T15" fmla="*/ 50 h 125"/>
                    <a:gd name="T16" fmla="*/ 106 w 106"/>
                    <a:gd name="T17" fmla="*/ 67 h 125"/>
                    <a:gd name="T18" fmla="*/ 105 w 106"/>
                    <a:gd name="T19" fmla="*/ 84 h 125"/>
                    <a:gd name="T20" fmla="*/ 105 w 106"/>
                    <a:gd name="T21" fmla="*/ 102 h 125"/>
                    <a:gd name="T22" fmla="*/ 103 w 106"/>
                    <a:gd name="T23" fmla="*/ 114 h 125"/>
                    <a:gd name="T24" fmla="*/ 95 w 106"/>
                    <a:gd name="T25" fmla="*/ 120 h 125"/>
                    <a:gd name="T26" fmla="*/ 84 w 106"/>
                    <a:gd name="T27" fmla="*/ 121 h 125"/>
                    <a:gd name="T28" fmla="*/ 67 w 106"/>
                    <a:gd name="T29" fmla="*/ 122 h 125"/>
                    <a:gd name="T30" fmla="*/ 46 w 106"/>
                    <a:gd name="T31" fmla="*/ 125 h 125"/>
                    <a:gd name="T32" fmla="*/ 29 w 106"/>
                    <a:gd name="T33" fmla="*/ 123 h 125"/>
                    <a:gd name="T34" fmla="*/ 15 w 106"/>
                    <a:gd name="T35" fmla="*/ 120 h 125"/>
                    <a:gd name="T36" fmla="*/ 7 w 106"/>
                    <a:gd name="T37" fmla="*/ 113 h 125"/>
                    <a:gd name="T38" fmla="*/ 2 w 106"/>
                    <a:gd name="T39" fmla="*/ 101 h 125"/>
                    <a:gd name="T40" fmla="*/ 0 w 106"/>
                    <a:gd name="T41" fmla="*/ 91 h 125"/>
                    <a:gd name="T42" fmla="*/ 3 w 106"/>
                    <a:gd name="T43" fmla="*/ 72 h 125"/>
                    <a:gd name="T44" fmla="*/ 7 w 106"/>
                    <a:gd name="T45" fmla="*/ 53 h 125"/>
                    <a:gd name="T46" fmla="*/ 11 w 106"/>
                    <a:gd name="T47" fmla="*/ 31 h 125"/>
                    <a:gd name="T48" fmla="*/ 16 w 106"/>
                    <a:gd name="T49" fmla="*/ 15 h 125"/>
                    <a:gd name="T50" fmla="*/ 22 w 106"/>
                    <a:gd name="T51" fmla="*/ 4 h 125"/>
                    <a:gd name="T52" fmla="*/ 28 w 106"/>
                    <a:gd name="T53" fmla="*/ 0 h 12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06"/>
                    <a:gd name="T82" fmla="*/ 0 h 125"/>
                    <a:gd name="T83" fmla="*/ 106 w 106"/>
                    <a:gd name="T84" fmla="*/ 125 h 12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06" h="125">
                      <a:moveTo>
                        <a:pt x="28" y="0"/>
                      </a:moveTo>
                      <a:lnTo>
                        <a:pt x="46" y="9"/>
                      </a:lnTo>
                      <a:lnTo>
                        <a:pt x="60" y="13"/>
                      </a:lnTo>
                      <a:lnTo>
                        <a:pt x="76" y="15"/>
                      </a:lnTo>
                      <a:lnTo>
                        <a:pt x="90" y="15"/>
                      </a:lnTo>
                      <a:lnTo>
                        <a:pt x="100" y="16"/>
                      </a:lnTo>
                      <a:lnTo>
                        <a:pt x="104" y="32"/>
                      </a:lnTo>
                      <a:lnTo>
                        <a:pt x="106" y="50"/>
                      </a:lnTo>
                      <a:lnTo>
                        <a:pt x="106" y="67"/>
                      </a:lnTo>
                      <a:lnTo>
                        <a:pt x="105" y="84"/>
                      </a:lnTo>
                      <a:lnTo>
                        <a:pt x="105" y="102"/>
                      </a:lnTo>
                      <a:lnTo>
                        <a:pt x="103" y="114"/>
                      </a:lnTo>
                      <a:lnTo>
                        <a:pt x="95" y="120"/>
                      </a:lnTo>
                      <a:lnTo>
                        <a:pt x="84" y="121"/>
                      </a:lnTo>
                      <a:lnTo>
                        <a:pt x="67" y="122"/>
                      </a:lnTo>
                      <a:lnTo>
                        <a:pt x="46" y="125"/>
                      </a:lnTo>
                      <a:lnTo>
                        <a:pt x="29" y="123"/>
                      </a:lnTo>
                      <a:lnTo>
                        <a:pt x="15" y="120"/>
                      </a:lnTo>
                      <a:lnTo>
                        <a:pt x="7" y="113"/>
                      </a:lnTo>
                      <a:lnTo>
                        <a:pt x="2" y="101"/>
                      </a:lnTo>
                      <a:lnTo>
                        <a:pt x="0" y="91"/>
                      </a:lnTo>
                      <a:lnTo>
                        <a:pt x="3" y="72"/>
                      </a:lnTo>
                      <a:lnTo>
                        <a:pt x="7" y="53"/>
                      </a:lnTo>
                      <a:lnTo>
                        <a:pt x="11" y="31"/>
                      </a:lnTo>
                      <a:lnTo>
                        <a:pt x="16" y="15"/>
                      </a:lnTo>
                      <a:lnTo>
                        <a:pt x="22" y="4"/>
                      </a:ln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65" name="Freeform 327"/>
                <p:cNvSpPr>
                  <a:spLocks/>
                </p:cNvSpPr>
                <p:nvPr/>
              </p:nvSpPr>
              <p:spPr bwMode="auto">
                <a:xfrm>
                  <a:off x="2637" y="2535"/>
                  <a:ext cx="116" cy="160"/>
                </a:xfrm>
                <a:custGeom>
                  <a:avLst/>
                  <a:gdLst>
                    <a:gd name="T0" fmla="*/ 17 w 116"/>
                    <a:gd name="T1" fmla="*/ 19 h 160"/>
                    <a:gd name="T2" fmla="*/ 28 w 116"/>
                    <a:gd name="T3" fmla="*/ 6 h 160"/>
                    <a:gd name="T4" fmla="*/ 38 w 116"/>
                    <a:gd name="T5" fmla="*/ 2 h 160"/>
                    <a:gd name="T6" fmla="*/ 49 w 116"/>
                    <a:gd name="T7" fmla="*/ 0 h 160"/>
                    <a:gd name="T8" fmla="*/ 59 w 116"/>
                    <a:gd name="T9" fmla="*/ 2 h 160"/>
                    <a:gd name="T10" fmla="*/ 70 w 116"/>
                    <a:gd name="T11" fmla="*/ 6 h 160"/>
                    <a:gd name="T12" fmla="*/ 76 w 116"/>
                    <a:gd name="T13" fmla="*/ 14 h 160"/>
                    <a:gd name="T14" fmla="*/ 80 w 116"/>
                    <a:gd name="T15" fmla="*/ 25 h 160"/>
                    <a:gd name="T16" fmla="*/ 80 w 116"/>
                    <a:gd name="T17" fmla="*/ 42 h 160"/>
                    <a:gd name="T18" fmla="*/ 78 w 116"/>
                    <a:gd name="T19" fmla="*/ 59 h 160"/>
                    <a:gd name="T20" fmla="*/ 80 w 116"/>
                    <a:gd name="T21" fmla="*/ 69 h 160"/>
                    <a:gd name="T22" fmla="*/ 83 w 116"/>
                    <a:gd name="T23" fmla="*/ 83 h 160"/>
                    <a:gd name="T24" fmla="*/ 86 w 116"/>
                    <a:gd name="T25" fmla="*/ 90 h 160"/>
                    <a:gd name="T26" fmla="*/ 93 w 116"/>
                    <a:gd name="T27" fmla="*/ 94 h 160"/>
                    <a:gd name="T28" fmla="*/ 104 w 116"/>
                    <a:gd name="T29" fmla="*/ 97 h 160"/>
                    <a:gd name="T30" fmla="*/ 111 w 116"/>
                    <a:gd name="T31" fmla="*/ 102 h 160"/>
                    <a:gd name="T32" fmla="*/ 116 w 116"/>
                    <a:gd name="T33" fmla="*/ 111 h 160"/>
                    <a:gd name="T34" fmla="*/ 114 w 116"/>
                    <a:gd name="T35" fmla="*/ 122 h 160"/>
                    <a:gd name="T36" fmla="*/ 108 w 116"/>
                    <a:gd name="T37" fmla="*/ 133 h 160"/>
                    <a:gd name="T38" fmla="*/ 101 w 116"/>
                    <a:gd name="T39" fmla="*/ 145 h 160"/>
                    <a:gd name="T40" fmla="*/ 94 w 116"/>
                    <a:gd name="T41" fmla="*/ 153 h 160"/>
                    <a:gd name="T42" fmla="*/ 80 w 116"/>
                    <a:gd name="T43" fmla="*/ 158 h 160"/>
                    <a:gd name="T44" fmla="*/ 64 w 116"/>
                    <a:gd name="T45" fmla="*/ 160 h 160"/>
                    <a:gd name="T46" fmla="*/ 46 w 116"/>
                    <a:gd name="T47" fmla="*/ 160 h 160"/>
                    <a:gd name="T48" fmla="*/ 32 w 116"/>
                    <a:gd name="T49" fmla="*/ 159 h 160"/>
                    <a:gd name="T50" fmla="*/ 23 w 116"/>
                    <a:gd name="T51" fmla="*/ 155 h 160"/>
                    <a:gd name="T52" fmla="*/ 14 w 116"/>
                    <a:gd name="T53" fmla="*/ 149 h 160"/>
                    <a:gd name="T54" fmla="*/ 7 w 116"/>
                    <a:gd name="T55" fmla="*/ 138 h 160"/>
                    <a:gd name="T56" fmla="*/ 3 w 116"/>
                    <a:gd name="T57" fmla="*/ 124 h 160"/>
                    <a:gd name="T58" fmla="*/ 0 w 116"/>
                    <a:gd name="T59" fmla="*/ 107 h 160"/>
                    <a:gd name="T60" fmla="*/ 0 w 116"/>
                    <a:gd name="T61" fmla="*/ 90 h 160"/>
                    <a:gd name="T62" fmla="*/ 1 w 116"/>
                    <a:gd name="T63" fmla="*/ 75 h 160"/>
                    <a:gd name="T64" fmla="*/ 3 w 116"/>
                    <a:gd name="T65" fmla="*/ 60 h 160"/>
                    <a:gd name="T66" fmla="*/ 7 w 116"/>
                    <a:gd name="T67" fmla="*/ 47 h 160"/>
                    <a:gd name="T68" fmla="*/ 10 w 116"/>
                    <a:gd name="T69" fmla="*/ 33 h 160"/>
                    <a:gd name="T70" fmla="*/ 13 w 116"/>
                    <a:gd name="T71" fmla="*/ 24 h 160"/>
                    <a:gd name="T72" fmla="*/ 17 w 116"/>
                    <a:gd name="T73" fmla="*/ 19 h 160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16"/>
                    <a:gd name="T112" fmla="*/ 0 h 160"/>
                    <a:gd name="T113" fmla="*/ 116 w 116"/>
                    <a:gd name="T114" fmla="*/ 160 h 160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16" h="160">
                      <a:moveTo>
                        <a:pt x="17" y="19"/>
                      </a:moveTo>
                      <a:lnTo>
                        <a:pt x="28" y="6"/>
                      </a:lnTo>
                      <a:lnTo>
                        <a:pt x="38" y="2"/>
                      </a:lnTo>
                      <a:lnTo>
                        <a:pt x="49" y="0"/>
                      </a:lnTo>
                      <a:lnTo>
                        <a:pt x="59" y="2"/>
                      </a:lnTo>
                      <a:lnTo>
                        <a:pt x="70" y="6"/>
                      </a:lnTo>
                      <a:lnTo>
                        <a:pt x="76" y="14"/>
                      </a:lnTo>
                      <a:lnTo>
                        <a:pt x="80" y="25"/>
                      </a:lnTo>
                      <a:lnTo>
                        <a:pt x="80" y="42"/>
                      </a:lnTo>
                      <a:lnTo>
                        <a:pt x="78" y="59"/>
                      </a:lnTo>
                      <a:lnTo>
                        <a:pt x="80" y="69"/>
                      </a:lnTo>
                      <a:lnTo>
                        <a:pt x="83" y="83"/>
                      </a:lnTo>
                      <a:lnTo>
                        <a:pt x="86" y="90"/>
                      </a:lnTo>
                      <a:lnTo>
                        <a:pt x="93" y="94"/>
                      </a:lnTo>
                      <a:lnTo>
                        <a:pt x="104" y="97"/>
                      </a:lnTo>
                      <a:lnTo>
                        <a:pt x="111" y="102"/>
                      </a:lnTo>
                      <a:lnTo>
                        <a:pt x="116" y="111"/>
                      </a:lnTo>
                      <a:lnTo>
                        <a:pt x="114" y="122"/>
                      </a:lnTo>
                      <a:lnTo>
                        <a:pt x="108" y="133"/>
                      </a:lnTo>
                      <a:lnTo>
                        <a:pt x="101" y="145"/>
                      </a:lnTo>
                      <a:lnTo>
                        <a:pt x="94" y="153"/>
                      </a:lnTo>
                      <a:lnTo>
                        <a:pt x="80" y="158"/>
                      </a:lnTo>
                      <a:lnTo>
                        <a:pt x="64" y="160"/>
                      </a:lnTo>
                      <a:lnTo>
                        <a:pt x="46" y="160"/>
                      </a:lnTo>
                      <a:lnTo>
                        <a:pt x="32" y="159"/>
                      </a:lnTo>
                      <a:lnTo>
                        <a:pt x="23" y="155"/>
                      </a:lnTo>
                      <a:lnTo>
                        <a:pt x="14" y="149"/>
                      </a:lnTo>
                      <a:lnTo>
                        <a:pt x="7" y="138"/>
                      </a:lnTo>
                      <a:lnTo>
                        <a:pt x="3" y="124"/>
                      </a:lnTo>
                      <a:lnTo>
                        <a:pt x="0" y="107"/>
                      </a:lnTo>
                      <a:lnTo>
                        <a:pt x="0" y="90"/>
                      </a:lnTo>
                      <a:lnTo>
                        <a:pt x="1" y="75"/>
                      </a:lnTo>
                      <a:lnTo>
                        <a:pt x="3" y="60"/>
                      </a:lnTo>
                      <a:lnTo>
                        <a:pt x="7" y="47"/>
                      </a:lnTo>
                      <a:lnTo>
                        <a:pt x="10" y="33"/>
                      </a:lnTo>
                      <a:lnTo>
                        <a:pt x="13" y="24"/>
                      </a:lnTo>
                      <a:lnTo>
                        <a:pt x="17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66" name="Freeform 328"/>
                <p:cNvSpPr>
                  <a:spLocks/>
                </p:cNvSpPr>
                <p:nvPr/>
              </p:nvSpPr>
              <p:spPr bwMode="auto">
                <a:xfrm>
                  <a:off x="2689" y="2547"/>
                  <a:ext cx="136" cy="148"/>
                </a:xfrm>
                <a:custGeom>
                  <a:avLst/>
                  <a:gdLst>
                    <a:gd name="T0" fmla="*/ 5 w 136"/>
                    <a:gd name="T1" fmla="*/ 0 h 148"/>
                    <a:gd name="T2" fmla="*/ 12 w 136"/>
                    <a:gd name="T3" fmla="*/ 0 h 148"/>
                    <a:gd name="T4" fmla="*/ 22 w 136"/>
                    <a:gd name="T5" fmla="*/ 6 h 148"/>
                    <a:gd name="T6" fmla="*/ 29 w 136"/>
                    <a:gd name="T7" fmla="*/ 15 h 148"/>
                    <a:gd name="T8" fmla="*/ 37 w 136"/>
                    <a:gd name="T9" fmla="*/ 29 h 148"/>
                    <a:gd name="T10" fmla="*/ 43 w 136"/>
                    <a:gd name="T11" fmla="*/ 47 h 148"/>
                    <a:gd name="T12" fmla="*/ 52 w 136"/>
                    <a:gd name="T13" fmla="*/ 61 h 148"/>
                    <a:gd name="T14" fmla="*/ 61 w 136"/>
                    <a:gd name="T15" fmla="*/ 78 h 148"/>
                    <a:gd name="T16" fmla="*/ 70 w 136"/>
                    <a:gd name="T17" fmla="*/ 92 h 148"/>
                    <a:gd name="T18" fmla="*/ 80 w 136"/>
                    <a:gd name="T19" fmla="*/ 104 h 148"/>
                    <a:gd name="T20" fmla="*/ 93 w 136"/>
                    <a:gd name="T21" fmla="*/ 115 h 148"/>
                    <a:gd name="T22" fmla="*/ 102 w 136"/>
                    <a:gd name="T23" fmla="*/ 123 h 148"/>
                    <a:gd name="T24" fmla="*/ 111 w 136"/>
                    <a:gd name="T25" fmla="*/ 128 h 148"/>
                    <a:gd name="T26" fmla="*/ 122 w 136"/>
                    <a:gd name="T27" fmla="*/ 129 h 148"/>
                    <a:gd name="T28" fmla="*/ 132 w 136"/>
                    <a:gd name="T29" fmla="*/ 131 h 148"/>
                    <a:gd name="T30" fmla="*/ 136 w 136"/>
                    <a:gd name="T31" fmla="*/ 133 h 148"/>
                    <a:gd name="T32" fmla="*/ 136 w 136"/>
                    <a:gd name="T33" fmla="*/ 138 h 148"/>
                    <a:gd name="T34" fmla="*/ 133 w 136"/>
                    <a:gd name="T35" fmla="*/ 141 h 148"/>
                    <a:gd name="T36" fmla="*/ 124 w 136"/>
                    <a:gd name="T37" fmla="*/ 141 h 148"/>
                    <a:gd name="T38" fmla="*/ 116 w 136"/>
                    <a:gd name="T39" fmla="*/ 138 h 148"/>
                    <a:gd name="T40" fmla="*/ 107 w 136"/>
                    <a:gd name="T41" fmla="*/ 136 h 148"/>
                    <a:gd name="T42" fmla="*/ 105 w 136"/>
                    <a:gd name="T43" fmla="*/ 136 h 148"/>
                    <a:gd name="T44" fmla="*/ 98 w 136"/>
                    <a:gd name="T45" fmla="*/ 135 h 148"/>
                    <a:gd name="T46" fmla="*/ 88 w 136"/>
                    <a:gd name="T47" fmla="*/ 139 h 148"/>
                    <a:gd name="T48" fmla="*/ 82 w 136"/>
                    <a:gd name="T49" fmla="*/ 147 h 148"/>
                    <a:gd name="T50" fmla="*/ 72 w 136"/>
                    <a:gd name="T51" fmla="*/ 148 h 148"/>
                    <a:gd name="T52" fmla="*/ 66 w 136"/>
                    <a:gd name="T53" fmla="*/ 143 h 148"/>
                    <a:gd name="T54" fmla="*/ 70 w 136"/>
                    <a:gd name="T55" fmla="*/ 136 h 148"/>
                    <a:gd name="T56" fmla="*/ 78 w 136"/>
                    <a:gd name="T57" fmla="*/ 134 h 148"/>
                    <a:gd name="T58" fmla="*/ 84 w 136"/>
                    <a:gd name="T59" fmla="*/ 130 h 148"/>
                    <a:gd name="T60" fmla="*/ 84 w 136"/>
                    <a:gd name="T61" fmla="*/ 127 h 148"/>
                    <a:gd name="T62" fmla="*/ 81 w 136"/>
                    <a:gd name="T63" fmla="*/ 121 h 148"/>
                    <a:gd name="T64" fmla="*/ 72 w 136"/>
                    <a:gd name="T65" fmla="*/ 115 h 148"/>
                    <a:gd name="T66" fmla="*/ 61 w 136"/>
                    <a:gd name="T67" fmla="*/ 108 h 148"/>
                    <a:gd name="T68" fmla="*/ 52 w 136"/>
                    <a:gd name="T69" fmla="*/ 99 h 148"/>
                    <a:gd name="T70" fmla="*/ 43 w 136"/>
                    <a:gd name="T71" fmla="*/ 87 h 148"/>
                    <a:gd name="T72" fmla="*/ 40 w 136"/>
                    <a:gd name="T73" fmla="*/ 76 h 148"/>
                    <a:gd name="T74" fmla="*/ 37 w 136"/>
                    <a:gd name="T75" fmla="*/ 68 h 148"/>
                    <a:gd name="T76" fmla="*/ 30 w 136"/>
                    <a:gd name="T77" fmla="*/ 61 h 148"/>
                    <a:gd name="T78" fmla="*/ 23 w 136"/>
                    <a:gd name="T79" fmla="*/ 51 h 148"/>
                    <a:gd name="T80" fmla="*/ 13 w 136"/>
                    <a:gd name="T81" fmla="*/ 38 h 148"/>
                    <a:gd name="T82" fmla="*/ 7 w 136"/>
                    <a:gd name="T83" fmla="*/ 27 h 148"/>
                    <a:gd name="T84" fmla="*/ 1 w 136"/>
                    <a:gd name="T85" fmla="*/ 12 h 148"/>
                    <a:gd name="T86" fmla="*/ 0 w 136"/>
                    <a:gd name="T87" fmla="*/ 3 h 148"/>
                    <a:gd name="T88" fmla="*/ 2 w 136"/>
                    <a:gd name="T89" fmla="*/ 3 h 148"/>
                    <a:gd name="T90" fmla="*/ 5 w 136"/>
                    <a:gd name="T91" fmla="*/ 0 h 148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36"/>
                    <a:gd name="T139" fmla="*/ 0 h 148"/>
                    <a:gd name="T140" fmla="*/ 136 w 136"/>
                    <a:gd name="T141" fmla="*/ 148 h 148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36" h="148">
                      <a:moveTo>
                        <a:pt x="5" y="0"/>
                      </a:moveTo>
                      <a:lnTo>
                        <a:pt x="12" y="0"/>
                      </a:lnTo>
                      <a:lnTo>
                        <a:pt x="22" y="6"/>
                      </a:lnTo>
                      <a:lnTo>
                        <a:pt x="29" y="15"/>
                      </a:lnTo>
                      <a:lnTo>
                        <a:pt x="37" y="29"/>
                      </a:lnTo>
                      <a:lnTo>
                        <a:pt x="43" y="47"/>
                      </a:lnTo>
                      <a:lnTo>
                        <a:pt x="52" y="61"/>
                      </a:lnTo>
                      <a:lnTo>
                        <a:pt x="61" y="78"/>
                      </a:lnTo>
                      <a:lnTo>
                        <a:pt x="70" y="92"/>
                      </a:lnTo>
                      <a:lnTo>
                        <a:pt x="80" y="104"/>
                      </a:lnTo>
                      <a:lnTo>
                        <a:pt x="93" y="115"/>
                      </a:lnTo>
                      <a:lnTo>
                        <a:pt x="102" y="123"/>
                      </a:lnTo>
                      <a:lnTo>
                        <a:pt x="111" y="128"/>
                      </a:lnTo>
                      <a:lnTo>
                        <a:pt x="122" y="129"/>
                      </a:lnTo>
                      <a:lnTo>
                        <a:pt x="132" y="131"/>
                      </a:lnTo>
                      <a:lnTo>
                        <a:pt x="136" y="133"/>
                      </a:lnTo>
                      <a:lnTo>
                        <a:pt x="136" y="138"/>
                      </a:lnTo>
                      <a:lnTo>
                        <a:pt x="133" y="141"/>
                      </a:lnTo>
                      <a:lnTo>
                        <a:pt x="124" y="141"/>
                      </a:lnTo>
                      <a:lnTo>
                        <a:pt x="116" y="138"/>
                      </a:lnTo>
                      <a:lnTo>
                        <a:pt x="107" y="136"/>
                      </a:lnTo>
                      <a:lnTo>
                        <a:pt x="105" y="136"/>
                      </a:lnTo>
                      <a:lnTo>
                        <a:pt x="98" y="135"/>
                      </a:lnTo>
                      <a:lnTo>
                        <a:pt x="88" y="139"/>
                      </a:lnTo>
                      <a:lnTo>
                        <a:pt x="82" y="147"/>
                      </a:lnTo>
                      <a:lnTo>
                        <a:pt x="72" y="148"/>
                      </a:lnTo>
                      <a:lnTo>
                        <a:pt x="66" y="143"/>
                      </a:lnTo>
                      <a:lnTo>
                        <a:pt x="70" y="136"/>
                      </a:lnTo>
                      <a:lnTo>
                        <a:pt x="78" y="134"/>
                      </a:lnTo>
                      <a:lnTo>
                        <a:pt x="84" y="130"/>
                      </a:lnTo>
                      <a:lnTo>
                        <a:pt x="84" y="127"/>
                      </a:lnTo>
                      <a:lnTo>
                        <a:pt x="81" y="121"/>
                      </a:lnTo>
                      <a:lnTo>
                        <a:pt x="72" y="115"/>
                      </a:lnTo>
                      <a:lnTo>
                        <a:pt x="61" y="108"/>
                      </a:lnTo>
                      <a:lnTo>
                        <a:pt x="52" y="99"/>
                      </a:lnTo>
                      <a:lnTo>
                        <a:pt x="43" y="87"/>
                      </a:lnTo>
                      <a:lnTo>
                        <a:pt x="40" y="76"/>
                      </a:lnTo>
                      <a:lnTo>
                        <a:pt x="37" y="68"/>
                      </a:lnTo>
                      <a:lnTo>
                        <a:pt x="30" y="61"/>
                      </a:lnTo>
                      <a:lnTo>
                        <a:pt x="23" y="51"/>
                      </a:lnTo>
                      <a:lnTo>
                        <a:pt x="13" y="38"/>
                      </a:lnTo>
                      <a:lnTo>
                        <a:pt x="7" y="27"/>
                      </a:lnTo>
                      <a:lnTo>
                        <a:pt x="1" y="12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67" name="Freeform 329"/>
                <p:cNvSpPr>
                  <a:spLocks/>
                </p:cNvSpPr>
                <p:nvPr/>
              </p:nvSpPr>
              <p:spPr bwMode="auto">
                <a:xfrm>
                  <a:off x="2747" y="2526"/>
                  <a:ext cx="40" cy="100"/>
                </a:xfrm>
                <a:custGeom>
                  <a:avLst/>
                  <a:gdLst>
                    <a:gd name="T0" fmla="*/ 12 w 40"/>
                    <a:gd name="T1" fmla="*/ 100 h 100"/>
                    <a:gd name="T2" fmla="*/ 15 w 40"/>
                    <a:gd name="T3" fmla="*/ 86 h 100"/>
                    <a:gd name="T4" fmla="*/ 20 w 40"/>
                    <a:gd name="T5" fmla="*/ 74 h 100"/>
                    <a:gd name="T6" fmla="*/ 30 w 40"/>
                    <a:gd name="T7" fmla="*/ 67 h 100"/>
                    <a:gd name="T8" fmla="*/ 37 w 40"/>
                    <a:gd name="T9" fmla="*/ 60 h 100"/>
                    <a:gd name="T10" fmla="*/ 40 w 40"/>
                    <a:gd name="T11" fmla="*/ 52 h 100"/>
                    <a:gd name="T12" fmla="*/ 37 w 40"/>
                    <a:gd name="T13" fmla="*/ 41 h 100"/>
                    <a:gd name="T14" fmla="*/ 32 w 40"/>
                    <a:gd name="T15" fmla="*/ 29 h 100"/>
                    <a:gd name="T16" fmla="*/ 33 w 40"/>
                    <a:gd name="T17" fmla="*/ 15 h 100"/>
                    <a:gd name="T18" fmla="*/ 36 w 40"/>
                    <a:gd name="T19" fmla="*/ 9 h 100"/>
                    <a:gd name="T20" fmla="*/ 31 w 40"/>
                    <a:gd name="T21" fmla="*/ 2 h 100"/>
                    <a:gd name="T22" fmla="*/ 18 w 40"/>
                    <a:gd name="T23" fmla="*/ 0 h 100"/>
                    <a:gd name="T24" fmla="*/ 11 w 40"/>
                    <a:gd name="T25" fmla="*/ 5 h 100"/>
                    <a:gd name="T26" fmla="*/ 10 w 40"/>
                    <a:gd name="T27" fmla="*/ 21 h 100"/>
                    <a:gd name="T28" fmla="*/ 16 w 40"/>
                    <a:gd name="T29" fmla="*/ 38 h 100"/>
                    <a:gd name="T30" fmla="*/ 19 w 40"/>
                    <a:gd name="T31" fmla="*/ 48 h 100"/>
                    <a:gd name="T32" fmla="*/ 16 w 40"/>
                    <a:gd name="T33" fmla="*/ 60 h 100"/>
                    <a:gd name="T34" fmla="*/ 9 w 40"/>
                    <a:gd name="T35" fmla="*/ 69 h 100"/>
                    <a:gd name="T36" fmla="*/ 2 w 40"/>
                    <a:gd name="T37" fmla="*/ 80 h 100"/>
                    <a:gd name="T38" fmla="*/ 0 w 40"/>
                    <a:gd name="T39" fmla="*/ 84 h 100"/>
                    <a:gd name="T40" fmla="*/ 12 w 40"/>
                    <a:gd name="T41" fmla="*/ 100 h 10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0"/>
                    <a:gd name="T64" fmla="*/ 0 h 100"/>
                    <a:gd name="T65" fmla="*/ 40 w 40"/>
                    <a:gd name="T66" fmla="*/ 100 h 10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0" h="100">
                      <a:moveTo>
                        <a:pt x="12" y="100"/>
                      </a:moveTo>
                      <a:lnTo>
                        <a:pt x="15" y="86"/>
                      </a:lnTo>
                      <a:lnTo>
                        <a:pt x="20" y="74"/>
                      </a:lnTo>
                      <a:lnTo>
                        <a:pt x="30" y="67"/>
                      </a:lnTo>
                      <a:lnTo>
                        <a:pt x="37" y="60"/>
                      </a:lnTo>
                      <a:lnTo>
                        <a:pt x="40" y="52"/>
                      </a:lnTo>
                      <a:lnTo>
                        <a:pt x="37" y="41"/>
                      </a:lnTo>
                      <a:lnTo>
                        <a:pt x="32" y="29"/>
                      </a:lnTo>
                      <a:lnTo>
                        <a:pt x="33" y="15"/>
                      </a:lnTo>
                      <a:lnTo>
                        <a:pt x="36" y="9"/>
                      </a:lnTo>
                      <a:lnTo>
                        <a:pt x="31" y="2"/>
                      </a:lnTo>
                      <a:lnTo>
                        <a:pt x="18" y="0"/>
                      </a:lnTo>
                      <a:lnTo>
                        <a:pt x="11" y="5"/>
                      </a:lnTo>
                      <a:lnTo>
                        <a:pt x="10" y="21"/>
                      </a:lnTo>
                      <a:lnTo>
                        <a:pt x="16" y="38"/>
                      </a:lnTo>
                      <a:lnTo>
                        <a:pt x="19" y="48"/>
                      </a:lnTo>
                      <a:lnTo>
                        <a:pt x="16" y="60"/>
                      </a:lnTo>
                      <a:lnTo>
                        <a:pt x="9" y="69"/>
                      </a:lnTo>
                      <a:lnTo>
                        <a:pt x="2" y="80"/>
                      </a:lnTo>
                      <a:lnTo>
                        <a:pt x="0" y="84"/>
                      </a:lnTo>
                      <a:lnTo>
                        <a:pt x="12" y="1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68" name="Freeform 330"/>
                <p:cNvSpPr>
                  <a:spLocks/>
                </p:cNvSpPr>
                <p:nvPr/>
              </p:nvSpPr>
              <p:spPr bwMode="auto">
                <a:xfrm>
                  <a:off x="2727" y="2510"/>
                  <a:ext cx="26" cy="81"/>
                </a:xfrm>
                <a:custGeom>
                  <a:avLst/>
                  <a:gdLst>
                    <a:gd name="T0" fmla="*/ 5 w 26"/>
                    <a:gd name="T1" fmla="*/ 64 h 81"/>
                    <a:gd name="T2" fmla="*/ 2 w 26"/>
                    <a:gd name="T3" fmla="*/ 48 h 81"/>
                    <a:gd name="T4" fmla="*/ 0 w 26"/>
                    <a:gd name="T5" fmla="*/ 34 h 81"/>
                    <a:gd name="T6" fmla="*/ 3 w 26"/>
                    <a:gd name="T7" fmla="*/ 18 h 81"/>
                    <a:gd name="T8" fmla="*/ 6 w 26"/>
                    <a:gd name="T9" fmla="*/ 10 h 81"/>
                    <a:gd name="T10" fmla="*/ 11 w 26"/>
                    <a:gd name="T11" fmla="*/ 5 h 81"/>
                    <a:gd name="T12" fmla="*/ 15 w 26"/>
                    <a:gd name="T13" fmla="*/ 0 h 81"/>
                    <a:gd name="T14" fmla="*/ 23 w 26"/>
                    <a:gd name="T15" fmla="*/ 1 h 81"/>
                    <a:gd name="T16" fmla="*/ 25 w 26"/>
                    <a:gd name="T17" fmla="*/ 9 h 81"/>
                    <a:gd name="T18" fmla="*/ 26 w 26"/>
                    <a:gd name="T19" fmla="*/ 19 h 81"/>
                    <a:gd name="T20" fmla="*/ 21 w 26"/>
                    <a:gd name="T21" fmla="*/ 28 h 81"/>
                    <a:gd name="T22" fmla="*/ 19 w 26"/>
                    <a:gd name="T23" fmla="*/ 41 h 81"/>
                    <a:gd name="T24" fmla="*/ 20 w 26"/>
                    <a:gd name="T25" fmla="*/ 43 h 81"/>
                    <a:gd name="T26" fmla="*/ 22 w 26"/>
                    <a:gd name="T27" fmla="*/ 54 h 81"/>
                    <a:gd name="T28" fmla="*/ 24 w 26"/>
                    <a:gd name="T29" fmla="*/ 63 h 81"/>
                    <a:gd name="T30" fmla="*/ 22 w 26"/>
                    <a:gd name="T31" fmla="*/ 69 h 81"/>
                    <a:gd name="T32" fmla="*/ 18 w 26"/>
                    <a:gd name="T33" fmla="*/ 75 h 81"/>
                    <a:gd name="T34" fmla="*/ 12 w 26"/>
                    <a:gd name="T35" fmla="*/ 81 h 81"/>
                    <a:gd name="T36" fmla="*/ 5 w 26"/>
                    <a:gd name="T37" fmla="*/ 64 h 8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26"/>
                    <a:gd name="T58" fmla="*/ 0 h 81"/>
                    <a:gd name="T59" fmla="*/ 26 w 26"/>
                    <a:gd name="T60" fmla="*/ 81 h 8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26" h="81">
                      <a:moveTo>
                        <a:pt x="5" y="64"/>
                      </a:moveTo>
                      <a:lnTo>
                        <a:pt x="2" y="48"/>
                      </a:lnTo>
                      <a:lnTo>
                        <a:pt x="0" y="34"/>
                      </a:lnTo>
                      <a:lnTo>
                        <a:pt x="3" y="18"/>
                      </a:lnTo>
                      <a:lnTo>
                        <a:pt x="6" y="10"/>
                      </a:lnTo>
                      <a:lnTo>
                        <a:pt x="11" y="5"/>
                      </a:lnTo>
                      <a:lnTo>
                        <a:pt x="15" y="0"/>
                      </a:lnTo>
                      <a:lnTo>
                        <a:pt x="23" y="1"/>
                      </a:lnTo>
                      <a:lnTo>
                        <a:pt x="25" y="9"/>
                      </a:lnTo>
                      <a:lnTo>
                        <a:pt x="26" y="19"/>
                      </a:lnTo>
                      <a:lnTo>
                        <a:pt x="21" y="28"/>
                      </a:lnTo>
                      <a:lnTo>
                        <a:pt x="19" y="41"/>
                      </a:lnTo>
                      <a:lnTo>
                        <a:pt x="20" y="43"/>
                      </a:lnTo>
                      <a:lnTo>
                        <a:pt x="22" y="54"/>
                      </a:lnTo>
                      <a:lnTo>
                        <a:pt x="24" y="63"/>
                      </a:lnTo>
                      <a:lnTo>
                        <a:pt x="22" y="69"/>
                      </a:lnTo>
                      <a:lnTo>
                        <a:pt x="18" y="75"/>
                      </a:lnTo>
                      <a:lnTo>
                        <a:pt x="12" y="81"/>
                      </a:lnTo>
                      <a:lnTo>
                        <a:pt x="5" y="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9" name="Group 331"/>
              <p:cNvGrpSpPr>
                <a:grpSpLocks/>
              </p:cNvGrpSpPr>
              <p:nvPr/>
            </p:nvGrpSpPr>
            <p:grpSpPr bwMode="auto">
              <a:xfrm>
                <a:off x="2976" y="2400"/>
                <a:ext cx="314" cy="326"/>
                <a:chOff x="2511" y="2375"/>
                <a:chExt cx="314" cy="326"/>
              </a:xfrm>
            </p:grpSpPr>
            <p:sp>
              <p:nvSpPr>
                <p:cNvPr id="32951" name="Freeform 332"/>
                <p:cNvSpPr>
                  <a:spLocks/>
                </p:cNvSpPr>
                <p:nvPr/>
              </p:nvSpPr>
              <p:spPr bwMode="auto">
                <a:xfrm>
                  <a:off x="2650" y="2390"/>
                  <a:ext cx="91" cy="136"/>
                </a:xfrm>
                <a:custGeom>
                  <a:avLst/>
                  <a:gdLst>
                    <a:gd name="T0" fmla="*/ 60 w 91"/>
                    <a:gd name="T1" fmla="*/ 37 h 136"/>
                    <a:gd name="T2" fmla="*/ 51 w 91"/>
                    <a:gd name="T3" fmla="*/ 33 h 136"/>
                    <a:gd name="T4" fmla="*/ 36 w 91"/>
                    <a:gd name="T5" fmla="*/ 33 h 136"/>
                    <a:gd name="T6" fmla="*/ 23 w 91"/>
                    <a:gd name="T7" fmla="*/ 39 h 136"/>
                    <a:gd name="T8" fmla="*/ 14 w 91"/>
                    <a:gd name="T9" fmla="*/ 51 h 136"/>
                    <a:gd name="T10" fmla="*/ 7 w 91"/>
                    <a:gd name="T11" fmla="*/ 66 h 136"/>
                    <a:gd name="T12" fmla="*/ 2 w 91"/>
                    <a:gd name="T13" fmla="*/ 83 h 136"/>
                    <a:gd name="T14" fmla="*/ 0 w 91"/>
                    <a:gd name="T15" fmla="*/ 99 h 136"/>
                    <a:gd name="T16" fmla="*/ 4 w 91"/>
                    <a:gd name="T17" fmla="*/ 114 h 136"/>
                    <a:gd name="T18" fmla="*/ 8 w 91"/>
                    <a:gd name="T19" fmla="*/ 125 h 136"/>
                    <a:gd name="T20" fmla="*/ 15 w 91"/>
                    <a:gd name="T21" fmla="*/ 132 h 136"/>
                    <a:gd name="T22" fmla="*/ 23 w 91"/>
                    <a:gd name="T23" fmla="*/ 135 h 136"/>
                    <a:gd name="T24" fmla="*/ 32 w 91"/>
                    <a:gd name="T25" fmla="*/ 136 h 136"/>
                    <a:gd name="T26" fmla="*/ 43 w 91"/>
                    <a:gd name="T27" fmla="*/ 133 h 136"/>
                    <a:gd name="T28" fmla="*/ 51 w 91"/>
                    <a:gd name="T29" fmla="*/ 128 h 136"/>
                    <a:gd name="T30" fmla="*/ 60 w 91"/>
                    <a:gd name="T31" fmla="*/ 118 h 136"/>
                    <a:gd name="T32" fmla="*/ 68 w 91"/>
                    <a:gd name="T33" fmla="*/ 103 h 136"/>
                    <a:gd name="T34" fmla="*/ 71 w 91"/>
                    <a:gd name="T35" fmla="*/ 85 h 136"/>
                    <a:gd name="T36" fmla="*/ 72 w 91"/>
                    <a:gd name="T37" fmla="*/ 69 h 136"/>
                    <a:gd name="T38" fmla="*/ 71 w 91"/>
                    <a:gd name="T39" fmla="*/ 53 h 136"/>
                    <a:gd name="T40" fmla="*/ 77 w 91"/>
                    <a:gd name="T41" fmla="*/ 40 h 136"/>
                    <a:gd name="T42" fmla="*/ 85 w 91"/>
                    <a:gd name="T43" fmla="*/ 24 h 136"/>
                    <a:gd name="T44" fmla="*/ 90 w 91"/>
                    <a:gd name="T45" fmla="*/ 17 h 136"/>
                    <a:gd name="T46" fmla="*/ 91 w 91"/>
                    <a:gd name="T47" fmla="*/ 11 h 136"/>
                    <a:gd name="T48" fmla="*/ 91 w 91"/>
                    <a:gd name="T49" fmla="*/ 5 h 136"/>
                    <a:gd name="T50" fmla="*/ 87 w 91"/>
                    <a:gd name="T51" fmla="*/ 0 h 136"/>
                    <a:gd name="T52" fmla="*/ 83 w 91"/>
                    <a:gd name="T53" fmla="*/ 0 h 136"/>
                    <a:gd name="T54" fmla="*/ 76 w 91"/>
                    <a:gd name="T55" fmla="*/ 7 h 136"/>
                    <a:gd name="T56" fmla="*/ 73 w 91"/>
                    <a:gd name="T57" fmla="*/ 18 h 136"/>
                    <a:gd name="T58" fmla="*/ 71 w 91"/>
                    <a:gd name="T59" fmla="*/ 29 h 136"/>
                    <a:gd name="T60" fmla="*/ 65 w 91"/>
                    <a:gd name="T61" fmla="*/ 37 h 136"/>
                    <a:gd name="T62" fmla="*/ 60 w 91"/>
                    <a:gd name="T63" fmla="*/ 37 h 1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91"/>
                    <a:gd name="T97" fmla="*/ 0 h 136"/>
                    <a:gd name="T98" fmla="*/ 91 w 91"/>
                    <a:gd name="T99" fmla="*/ 136 h 1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91" h="136">
                      <a:moveTo>
                        <a:pt x="60" y="37"/>
                      </a:moveTo>
                      <a:lnTo>
                        <a:pt x="51" y="33"/>
                      </a:lnTo>
                      <a:lnTo>
                        <a:pt x="36" y="33"/>
                      </a:lnTo>
                      <a:lnTo>
                        <a:pt x="23" y="39"/>
                      </a:lnTo>
                      <a:lnTo>
                        <a:pt x="14" y="51"/>
                      </a:lnTo>
                      <a:lnTo>
                        <a:pt x="7" y="66"/>
                      </a:lnTo>
                      <a:lnTo>
                        <a:pt x="2" y="83"/>
                      </a:lnTo>
                      <a:lnTo>
                        <a:pt x="0" y="99"/>
                      </a:lnTo>
                      <a:lnTo>
                        <a:pt x="4" y="114"/>
                      </a:lnTo>
                      <a:lnTo>
                        <a:pt x="8" y="125"/>
                      </a:lnTo>
                      <a:lnTo>
                        <a:pt x="15" y="132"/>
                      </a:lnTo>
                      <a:lnTo>
                        <a:pt x="23" y="135"/>
                      </a:lnTo>
                      <a:lnTo>
                        <a:pt x="32" y="136"/>
                      </a:lnTo>
                      <a:lnTo>
                        <a:pt x="43" y="133"/>
                      </a:lnTo>
                      <a:lnTo>
                        <a:pt x="51" y="128"/>
                      </a:lnTo>
                      <a:lnTo>
                        <a:pt x="60" y="118"/>
                      </a:lnTo>
                      <a:lnTo>
                        <a:pt x="68" y="103"/>
                      </a:lnTo>
                      <a:lnTo>
                        <a:pt x="71" y="85"/>
                      </a:lnTo>
                      <a:lnTo>
                        <a:pt x="72" y="69"/>
                      </a:lnTo>
                      <a:lnTo>
                        <a:pt x="71" y="53"/>
                      </a:lnTo>
                      <a:lnTo>
                        <a:pt x="77" y="40"/>
                      </a:lnTo>
                      <a:lnTo>
                        <a:pt x="85" y="24"/>
                      </a:lnTo>
                      <a:lnTo>
                        <a:pt x="90" y="17"/>
                      </a:lnTo>
                      <a:lnTo>
                        <a:pt x="91" y="11"/>
                      </a:lnTo>
                      <a:lnTo>
                        <a:pt x="91" y="5"/>
                      </a:lnTo>
                      <a:lnTo>
                        <a:pt x="87" y="0"/>
                      </a:lnTo>
                      <a:lnTo>
                        <a:pt x="83" y="0"/>
                      </a:lnTo>
                      <a:lnTo>
                        <a:pt x="76" y="7"/>
                      </a:lnTo>
                      <a:lnTo>
                        <a:pt x="73" y="18"/>
                      </a:lnTo>
                      <a:lnTo>
                        <a:pt x="71" y="29"/>
                      </a:lnTo>
                      <a:lnTo>
                        <a:pt x="65" y="37"/>
                      </a:lnTo>
                      <a:lnTo>
                        <a:pt x="60" y="3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52" name="Freeform 333"/>
                <p:cNvSpPr>
                  <a:spLocks/>
                </p:cNvSpPr>
                <p:nvPr/>
              </p:nvSpPr>
              <p:spPr bwMode="auto">
                <a:xfrm>
                  <a:off x="2561" y="2375"/>
                  <a:ext cx="98" cy="151"/>
                </a:xfrm>
                <a:custGeom>
                  <a:avLst/>
                  <a:gdLst>
                    <a:gd name="T0" fmla="*/ 62 w 98"/>
                    <a:gd name="T1" fmla="*/ 46 h 151"/>
                    <a:gd name="T2" fmla="*/ 45 w 98"/>
                    <a:gd name="T3" fmla="*/ 45 h 151"/>
                    <a:gd name="T4" fmla="*/ 34 w 98"/>
                    <a:gd name="T5" fmla="*/ 48 h 151"/>
                    <a:gd name="T6" fmla="*/ 24 w 98"/>
                    <a:gd name="T7" fmla="*/ 57 h 151"/>
                    <a:gd name="T8" fmla="*/ 13 w 98"/>
                    <a:gd name="T9" fmla="*/ 73 h 151"/>
                    <a:gd name="T10" fmla="*/ 4 w 98"/>
                    <a:gd name="T11" fmla="*/ 90 h 151"/>
                    <a:gd name="T12" fmla="*/ 0 w 98"/>
                    <a:gd name="T13" fmla="*/ 105 h 151"/>
                    <a:gd name="T14" fmla="*/ 0 w 98"/>
                    <a:gd name="T15" fmla="*/ 122 h 151"/>
                    <a:gd name="T16" fmla="*/ 2 w 98"/>
                    <a:gd name="T17" fmla="*/ 134 h 151"/>
                    <a:gd name="T18" fmla="*/ 9 w 98"/>
                    <a:gd name="T19" fmla="*/ 144 h 151"/>
                    <a:gd name="T20" fmla="*/ 16 w 98"/>
                    <a:gd name="T21" fmla="*/ 148 h 151"/>
                    <a:gd name="T22" fmla="*/ 23 w 98"/>
                    <a:gd name="T23" fmla="*/ 151 h 151"/>
                    <a:gd name="T24" fmla="*/ 31 w 98"/>
                    <a:gd name="T25" fmla="*/ 150 h 151"/>
                    <a:gd name="T26" fmla="*/ 40 w 98"/>
                    <a:gd name="T27" fmla="*/ 146 h 151"/>
                    <a:gd name="T28" fmla="*/ 49 w 98"/>
                    <a:gd name="T29" fmla="*/ 142 h 151"/>
                    <a:gd name="T30" fmla="*/ 58 w 98"/>
                    <a:gd name="T31" fmla="*/ 132 h 151"/>
                    <a:gd name="T32" fmla="*/ 68 w 98"/>
                    <a:gd name="T33" fmla="*/ 118 h 151"/>
                    <a:gd name="T34" fmla="*/ 73 w 98"/>
                    <a:gd name="T35" fmla="*/ 104 h 151"/>
                    <a:gd name="T36" fmla="*/ 79 w 98"/>
                    <a:gd name="T37" fmla="*/ 91 h 151"/>
                    <a:gd name="T38" fmla="*/ 79 w 98"/>
                    <a:gd name="T39" fmla="*/ 77 h 151"/>
                    <a:gd name="T40" fmla="*/ 78 w 98"/>
                    <a:gd name="T41" fmla="*/ 64 h 151"/>
                    <a:gd name="T42" fmla="*/ 75 w 98"/>
                    <a:gd name="T43" fmla="*/ 54 h 151"/>
                    <a:gd name="T44" fmla="*/ 72 w 98"/>
                    <a:gd name="T45" fmla="*/ 50 h 151"/>
                    <a:gd name="T46" fmla="*/ 78 w 98"/>
                    <a:gd name="T47" fmla="*/ 36 h 151"/>
                    <a:gd name="T48" fmla="*/ 88 w 98"/>
                    <a:gd name="T49" fmla="*/ 22 h 151"/>
                    <a:gd name="T50" fmla="*/ 95 w 98"/>
                    <a:gd name="T51" fmla="*/ 15 h 151"/>
                    <a:gd name="T52" fmla="*/ 98 w 98"/>
                    <a:gd name="T53" fmla="*/ 8 h 151"/>
                    <a:gd name="T54" fmla="*/ 96 w 98"/>
                    <a:gd name="T55" fmla="*/ 1 h 151"/>
                    <a:gd name="T56" fmla="*/ 90 w 98"/>
                    <a:gd name="T57" fmla="*/ 0 h 151"/>
                    <a:gd name="T58" fmla="*/ 81 w 98"/>
                    <a:gd name="T59" fmla="*/ 1 h 151"/>
                    <a:gd name="T60" fmla="*/ 76 w 98"/>
                    <a:gd name="T61" fmla="*/ 10 h 151"/>
                    <a:gd name="T62" fmla="*/ 72 w 98"/>
                    <a:gd name="T63" fmla="*/ 24 h 151"/>
                    <a:gd name="T64" fmla="*/ 67 w 98"/>
                    <a:gd name="T65" fmla="*/ 37 h 151"/>
                    <a:gd name="T66" fmla="*/ 62 w 98"/>
                    <a:gd name="T67" fmla="*/ 46 h 15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98"/>
                    <a:gd name="T103" fmla="*/ 0 h 151"/>
                    <a:gd name="T104" fmla="*/ 98 w 98"/>
                    <a:gd name="T105" fmla="*/ 151 h 151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98" h="151">
                      <a:moveTo>
                        <a:pt x="62" y="46"/>
                      </a:moveTo>
                      <a:lnTo>
                        <a:pt x="45" y="45"/>
                      </a:lnTo>
                      <a:lnTo>
                        <a:pt x="34" y="48"/>
                      </a:lnTo>
                      <a:lnTo>
                        <a:pt x="24" y="57"/>
                      </a:lnTo>
                      <a:lnTo>
                        <a:pt x="13" y="73"/>
                      </a:lnTo>
                      <a:lnTo>
                        <a:pt x="4" y="90"/>
                      </a:lnTo>
                      <a:lnTo>
                        <a:pt x="0" y="105"/>
                      </a:lnTo>
                      <a:lnTo>
                        <a:pt x="0" y="122"/>
                      </a:lnTo>
                      <a:lnTo>
                        <a:pt x="2" y="134"/>
                      </a:lnTo>
                      <a:lnTo>
                        <a:pt x="9" y="144"/>
                      </a:lnTo>
                      <a:lnTo>
                        <a:pt x="16" y="148"/>
                      </a:lnTo>
                      <a:lnTo>
                        <a:pt x="23" y="151"/>
                      </a:lnTo>
                      <a:lnTo>
                        <a:pt x="31" y="150"/>
                      </a:lnTo>
                      <a:lnTo>
                        <a:pt x="40" y="146"/>
                      </a:lnTo>
                      <a:lnTo>
                        <a:pt x="49" y="142"/>
                      </a:lnTo>
                      <a:lnTo>
                        <a:pt x="58" y="132"/>
                      </a:lnTo>
                      <a:lnTo>
                        <a:pt x="68" y="118"/>
                      </a:lnTo>
                      <a:lnTo>
                        <a:pt x="73" y="104"/>
                      </a:lnTo>
                      <a:lnTo>
                        <a:pt x="79" y="91"/>
                      </a:lnTo>
                      <a:lnTo>
                        <a:pt x="79" y="77"/>
                      </a:lnTo>
                      <a:lnTo>
                        <a:pt x="78" y="64"/>
                      </a:lnTo>
                      <a:lnTo>
                        <a:pt x="75" y="54"/>
                      </a:lnTo>
                      <a:lnTo>
                        <a:pt x="72" y="50"/>
                      </a:lnTo>
                      <a:lnTo>
                        <a:pt x="78" y="36"/>
                      </a:lnTo>
                      <a:lnTo>
                        <a:pt x="88" y="22"/>
                      </a:lnTo>
                      <a:lnTo>
                        <a:pt x="95" y="15"/>
                      </a:lnTo>
                      <a:lnTo>
                        <a:pt x="98" y="8"/>
                      </a:lnTo>
                      <a:lnTo>
                        <a:pt x="96" y="1"/>
                      </a:lnTo>
                      <a:lnTo>
                        <a:pt x="90" y="0"/>
                      </a:lnTo>
                      <a:lnTo>
                        <a:pt x="81" y="1"/>
                      </a:lnTo>
                      <a:lnTo>
                        <a:pt x="76" y="10"/>
                      </a:lnTo>
                      <a:lnTo>
                        <a:pt x="72" y="24"/>
                      </a:lnTo>
                      <a:lnTo>
                        <a:pt x="67" y="37"/>
                      </a:lnTo>
                      <a:lnTo>
                        <a:pt x="62" y="4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53" name="Freeform 334"/>
                <p:cNvSpPr>
                  <a:spLocks/>
                </p:cNvSpPr>
                <p:nvPr/>
              </p:nvSpPr>
              <p:spPr bwMode="auto">
                <a:xfrm>
                  <a:off x="2511" y="2516"/>
                  <a:ext cx="172" cy="70"/>
                </a:xfrm>
                <a:custGeom>
                  <a:avLst/>
                  <a:gdLst>
                    <a:gd name="T0" fmla="*/ 132 w 172"/>
                    <a:gd name="T1" fmla="*/ 42 h 70"/>
                    <a:gd name="T2" fmla="*/ 146 w 172"/>
                    <a:gd name="T3" fmla="*/ 32 h 70"/>
                    <a:gd name="T4" fmla="*/ 161 w 172"/>
                    <a:gd name="T5" fmla="*/ 27 h 70"/>
                    <a:gd name="T6" fmla="*/ 170 w 172"/>
                    <a:gd name="T7" fmla="*/ 29 h 70"/>
                    <a:gd name="T8" fmla="*/ 172 w 172"/>
                    <a:gd name="T9" fmla="*/ 38 h 70"/>
                    <a:gd name="T10" fmla="*/ 165 w 172"/>
                    <a:gd name="T11" fmla="*/ 49 h 70"/>
                    <a:gd name="T12" fmla="*/ 152 w 172"/>
                    <a:gd name="T13" fmla="*/ 58 h 70"/>
                    <a:gd name="T14" fmla="*/ 138 w 172"/>
                    <a:gd name="T15" fmla="*/ 65 h 70"/>
                    <a:gd name="T16" fmla="*/ 104 w 172"/>
                    <a:gd name="T17" fmla="*/ 70 h 70"/>
                    <a:gd name="T18" fmla="*/ 79 w 172"/>
                    <a:gd name="T19" fmla="*/ 70 h 70"/>
                    <a:gd name="T20" fmla="*/ 58 w 172"/>
                    <a:gd name="T21" fmla="*/ 68 h 70"/>
                    <a:gd name="T22" fmla="*/ 43 w 172"/>
                    <a:gd name="T23" fmla="*/ 63 h 70"/>
                    <a:gd name="T24" fmla="*/ 31 w 172"/>
                    <a:gd name="T25" fmla="*/ 55 h 70"/>
                    <a:gd name="T26" fmla="*/ 23 w 172"/>
                    <a:gd name="T27" fmla="*/ 49 h 70"/>
                    <a:gd name="T28" fmla="*/ 17 w 172"/>
                    <a:gd name="T29" fmla="*/ 40 h 70"/>
                    <a:gd name="T30" fmla="*/ 13 w 172"/>
                    <a:gd name="T31" fmla="*/ 35 h 70"/>
                    <a:gd name="T32" fmla="*/ 11 w 172"/>
                    <a:gd name="T33" fmla="*/ 30 h 70"/>
                    <a:gd name="T34" fmla="*/ 1 w 172"/>
                    <a:gd name="T35" fmla="*/ 30 h 70"/>
                    <a:gd name="T36" fmla="*/ 0 w 172"/>
                    <a:gd name="T37" fmla="*/ 24 h 70"/>
                    <a:gd name="T38" fmla="*/ 1 w 172"/>
                    <a:gd name="T39" fmla="*/ 14 h 70"/>
                    <a:gd name="T40" fmla="*/ 5 w 172"/>
                    <a:gd name="T41" fmla="*/ 7 h 70"/>
                    <a:gd name="T42" fmla="*/ 14 w 172"/>
                    <a:gd name="T43" fmla="*/ 0 h 70"/>
                    <a:gd name="T44" fmla="*/ 25 w 172"/>
                    <a:gd name="T45" fmla="*/ 0 h 70"/>
                    <a:gd name="T46" fmla="*/ 35 w 172"/>
                    <a:gd name="T47" fmla="*/ 7 h 70"/>
                    <a:gd name="T48" fmla="*/ 36 w 172"/>
                    <a:gd name="T49" fmla="*/ 15 h 70"/>
                    <a:gd name="T50" fmla="*/ 31 w 172"/>
                    <a:gd name="T51" fmla="*/ 21 h 70"/>
                    <a:gd name="T52" fmla="*/ 28 w 172"/>
                    <a:gd name="T53" fmla="*/ 30 h 70"/>
                    <a:gd name="T54" fmla="*/ 31 w 172"/>
                    <a:gd name="T55" fmla="*/ 40 h 70"/>
                    <a:gd name="T56" fmla="*/ 43 w 172"/>
                    <a:gd name="T57" fmla="*/ 49 h 70"/>
                    <a:gd name="T58" fmla="*/ 59 w 172"/>
                    <a:gd name="T59" fmla="*/ 54 h 70"/>
                    <a:gd name="T60" fmla="*/ 75 w 172"/>
                    <a:gd name="T61" fmla="*/ 55 h 70"/>
                    <a:gd name="T62" fmla="*/ 91 w 172"/>
                    <a:gd name="T63" fmla="*/ 54 h 70"/>
                    <a:gd name="T64" fmla="*/ 108 w 172"/>
                    <a:gd name="T65" fmla="*/ 51 h 70"/>
                    <a:gd name="T66" fmla="*/ 120 w 172"/>
                    <a:gd name="T67" fmla="*/ 46 h 70"/>
                    <a:gd name="T68" fmla="*/ 132 w 172"/>
                    <a:gd name="T69" fmla="*/ 42 h 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72"/>
                    <a:gd name="T106" fmla="*/ 0 h 70"/>
                    <a:gd name="T107" fmla="*/ 172 w 172"/>
                    <a:gd name="T108" fmla="*/ 70 h 70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72" h="70">
                      <a:moveTo>
                        <a:pt x="132" y="42"/>
                      </a:moveTo>
                      <a:lnTo>
                        <a:pt x="146" y="32"/>
                      </a:lnTo>
                      <a:lnTo>
                        <a:pt x="161" y="27"/>
                      </a:lnTo>
                      <a:lnTo>
                        <a:pt x="170" y="29"/>
                      </a:lnTo>
                      <a:lnTo>
                        <a:pt x="172" y="38"/>
                      </a:lnTo>
                      <a:lnTo>
                        <a:pt x="165" y="49"/>
                      </a:lnTo>
                      <a:lnTo>
                        <a:pt x="152" y="58"/>
                      </a:lnTo>
                      <a:lnTo>
                        <a:pt x="138" y="65"/>
                      </a:lnTo>
                      <a:lnTo>
                        <a:pt x="104" y="70"/>
                      </a:lnTo>
                      <a:lnTo>
                        <a:pt x="79" y="70"/>
                      </a:lnTo>
                      <a:lnTo>
                        <a:pt x="58" y="68"/>
                      </a:lnTo>
                      <a:lnTo>
                        <a:pt x="43" y="63"/>
                      </a:lnTo>
                      <a:lnTo>
                        <a:pt x="31" y="55"/>
                      </a:lnTo>
                      <a:lnTo>
                        <a:pt x="23" y="49"/>
                      </a:lnTo>
                      <a:lnTo>
                        <a:pt x="17" y="40"/>
                      </a:lnTo>
                      <a:lnTo>
                        <a:pt x="13" y="35"/>
                      </a:lnTo>
                      <a:lnTo>
                        <a:pt x="11" y="30"/>
                      </a:lnTo>
                      <a:lnTo>
                        <a:pt x="1" y="30"/>
                      </a:lnTo>
                      <a:lnTo>
                        <a:pt x="0" y="24"/>
                      </a:lnTo>
                      <a:lnTo>
                        <a:pt x="1" y="14"/>
                      </a:lnTo>
                      <a:lnTo>
                        <a:pt x="5" y="7"/>
                      </a:lnTo>
                      <a:lnTo>
                        <a:pt x="14" y="0"/>
                      </a:lnTo>
                      <a:lnTo>
                        <a:pt x="25" y="0"/>
                      </a:lnTo>
                      <a:lnTo>
                        <a:pt x="35" y="7"/>
                      </a:lnTo>
                      <a:lnTo>
                        <a:pt x="36" y="15"/>
                      </a:lnTo>
                      <a:lnTo>
                        <a:pt x="31" y="21"/>
                      </a:lnTo>
                      <a:lnTo>
                        <a:pt x="28" y="30"/>
                      </a:lnTo>
                      <a:lnTo>
                        <a:pt x="31" y="40"/>
                      </a:lnTo>
                      <a:lnTo>
                        <a:pt x="43" y="49"/>
                      </a:lnTo>
                      <a:lnTo>
                        <a:pt x="59" y="54"/>
                      </a:lnTo>
                      <a:lnTo>
                        <a:pt x="75" y="55"/>
                      </a:lnTo>
                      <a:lnTo>
                        <a:pt x="91" y="54"/>
                      </a:lnTo>
                      <a:lnTo>
                        <a:pt x="108" y="51"/>
                      </a:lnTo>
                      <a:lnTo>
                        <a:pt x="120" y="46"/>
                      </a:lnTo>
                      <a:lnTo>
                        <a:pt x="132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54" name="Freeform 335"/>
                <p:cNvSpPr>
                  <a:spLocks/>
                </p:cNvSpPr>
                <p:nvPr/>
              </p:nvSpPr>
              <p:spPr bwMode="auto">
                <a:xfrm>
                  <a:off x="2549" y="2537"/>
                  <a:ext cx="57" cy="27"/>
                </a:xfrm>
                <a:custGeom>
                  <a:avLst/>
                  <a:gdLst>
                    <a:gd name="T0" fmla="*/ 0 w 57"/>
                    <a:gd name="T1" fmla="*/ 15 h 27"/>
                    <a:gd name="T2" fmla="*/ 9 w 57"/>
                    <a:gd name="T3" fmla="*/ 21 h 27"/>
                    <a:gd name="T4" fmla="*/ 19 w 57"/>
                    <a:gd name="T5" fmla="*/ 24 h 27"/>
                    <a:gd name="T6" fmla="*/ 31 w 57"/>
                    <a:gd name="T7" fmla="*/ 27 h 27"/>
                    <a:gd name="T8" fmla="*/ 43 w 57"/>
                    <a:gd name="T9" fmla="*/ 27 h 27"/>
                    <a:gd name="T10" fmla="*/ 57 w 57"/>
                    <a:gd name="T11" fmla="*/ 25 h 27"/>
                    <a:gd name="T12" fmla="*/ 53 w 57"/>
                    <a:gd name="T13" fmla="*/ 13 h 27"/>
                    <a:gd name="T14" fmla="*/ 44 w 57"/>
                    <a:gd name="T15" fmla="*/ 5 h 27"/>
                    <a:gd name="T16" fmla="*/ 32 w 57"/>
                    <a:gd name="T17" fmla="*/ 0 h 27"/>
                    <a:gd name="T18" fmla="*/ 21 w 57"/>
                    <a:gd name="T19" fmla="*/ 0 h 27"/>
                    <a:gd name="T20" fmla="*/ 12 w 57"/>
                    <a:gd name="T21" fmla="*/ 2 h 27"/>
                    <a:gd name="T22" fmla="*/ 6 w 57"/>
                    <a:gd name="T23" fmla="*/ 5 h 27"/>
                    <a:gd name="T24" fmla="*/ 2 w 57"/>
                    <a:gd name="T25" fmla="*/ 11 h 27"/>
                    <a:gd name="T26" fmla="*/ 0 w 57"/>
                    <a:gd name="T27" fmla="*/ 15 h 2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7"/>
                    <a:gd name="T43" fmla="*/ 0 h 27"/>
                    <a:gd name="T44" fmla="*/ 57 w 57"/>
                    <a:gd name="T45" fmla="*/ 27 h 2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7" h="27">
                      <a:moveTo>
                        <a:pt x="0" y="15"/>
                      </a:moveTo>
                      <a:lnTo>
                        <a:pt x="9" y="21"/>
                      </a:lnTo>
                      <a:lnTo>
                        <a:pt x="19" y="24"/>
                      </a:lnTo>
                      <a:lnTo>
                        <a:pt x="31" y="27"/>
                      </a:lnTo>
                      <a:lnTo>
                        <a:pt x="43" y="27"/>
                      </a:lnTo>
                      <a:lnTo>
                        <a:pt x="57" y="25"/>
                      </a:lnTo>
                      <a:lnTo>
                        <a:pt x="53" y="13"/>
                      </a:lnTo>
                      <a:lnTo>
                        <a:pt x="44" y="5"/>
                      </a:lnTo>
                      <a:lnTo>
                        <a:pt x="32" y="0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6" y="5"/>
                      </a:lnTo>
                      <a:lnTo>
                        <a:pt x="2" y="11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55" name="Freeform 336"/>
                <p:cNvSpPr>
                  <a:spLocks/>
                </p:cNvSpPr>
                <p:nvPr/>
              </p:nvSpPr>
              <p:spPr bwMode="auto">
                <a:xfrm>
                  <a:off x="2511" y="2576"/>
                  <a:ext cx="106" cy="125"/>
                </a:xfrm>
                <a:custGeom>
                  <a:avLst/>
                  <a:gdLst>
                    <a:gd name="T0" fmla="*/ 28 w 106"/>
                    <a:gd name="T1" fmla="*/ 0 h 125"/>
                    <a:gd name="T2" fmla="*/ 46 w 106"/>
                    <a:gd name="T3" fmla="*/ 9 h 125"/>
                    <a:gd name="T4" fmla="*/ 60 w 106"/>
                    <a:gd name="T5" fmla="*/ 13 h 125"/>
                    <a:gd name="T6" fmla="*/ 76 w 106"/>
                    <a:gd name="T7" fmla="*/ 15 h 125"/>
                    <a:gd name="T8" fmla="*/ 90 w 106"/>
                    <a:gd name="T9" fmla="*/ 15 h 125"/>
                    <a:gd name="T10" fmla="*/ 100 w 106"/>
                    <a:gd name="T11" fmla="*/ 16 h 125"/>
                    <a:gd name="T12" fmla="*/ 104 w 106"/>
                    <a:gd name="T13" fmla="*/ 32 h 125"/>
                    <a:gd name="T14" fmla="*/ 106 w 106"/>
                    <a:gd name="T15" fmla="*/ 50 h 125"/>
                    <a:gd name="T16" fmla="*/ 106 w 106"/>
                    <a:gd name="T17" fmla="*/ 67 h 125"/>
                    <a:gd name="T18" fmla="*/ 105 w 106"/>
                    <a:gd name="T19" fmla="*/ 84 h 125"/>
                    <a:gd name="T20" fmla="*/ 105 w 106"/>
                    <a:gd name="T21" fmla="*/ 102 h 125"/>
                    <a:gd name="T22" fmla="*/ 103 w 106"/>
                    <a:gd name="T23" fmla="*/ 114 h 125"/>
                    <a:gd name="T24" fmla="*/ 95 w 106"/>
                    <a:gd name="T25" fmla="*/ 120 h 125"/>
                    <a:gd name="T26" fmla="*/ 84 w 106"/>
                    <a:gd name="T27" fmla="*/ 121 h 125"/>
                    <a:gd name="T28" fmla="*/ 67 w 106"/>
                    <a:gd name="T29" fmla="*/ 122 h 125"/>
                    <a:gd name="T30" fmla="*/ 46 w 106"/>
                    <a:gd name="T31" fmla="*/ 125 h 125"/>
                    <a:gd name="T32" fmla="*/ 29 w 106"/>
                    <a:gd name="T33" fmla="*/ 123 h 125"/>
                    <a:gd name="T34" fmla="*/ 15 w 106"/>
                    <a:gd name="T35" fmla="*/ 120 h 125"/>
                    <a:gd name="T36" fmla="*/ 7 w 106"/>
                    <a:gd name="T37" fmla="*/ 113 h 125"/>
                    <a:gd name="T38" fmla="*/ 2 w 106"/>
                    <a:gd name="T39" fmla="*/ 101 h 125"/>
                    <a:gd name="T40" fmla="*/ 0 w 106"/>
                    <a:gd name="T41" fmla="*/ 91 h 125"/>
                    <a:gd name="T42" fmla="*/ 3 w 106"/>
                    <a:gd name="T43" fmla="*/ 72 h 125"/>
                    <a:gd name="T44" fmla="*/ 7 w 106"/>
                    <a:gd name="T45" fmla="*/ 53 h 125"/>
                    <a:gd name="T46" fmla="*/ 11 w 106"/>
                    <a:gd name="T47" fmla="*/ 31 h 125"/>
                    <a:gd name="T48" fmla="*/ 16 w 106"/>
                    <a:gd name="T49" fmla="*/ 15 h 125"/>
                    <a:gd name="T50" fmla="*/ 22 w 106"/>
                    <a:gd name="T51" fmla="*/ 4 h 125"/>
                    <a:gd name="T52" fmla="*/ 28 w 106"/>
                    <a:gd name="T53" fmla="*/ 0 h 12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06"/>
                    <a:gd name="T82" fmla="*/ 0 h 125"/>
                    <a:gd name="T83" fmla="*/ 106 w 106"/>
                    <a:gd name="T84" fmla="*/ 125 h 12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06" h="125">
                      <a:moveTo>
                        <a:pt x="28" y="0"/>
                      </a:moveTo>
                      <a:lnTo>
                        <a:pt x="46" y="9"/>
                      </a:lnTo>
                      <a:lnTo>
                        <a:pt x="60" y="13"/>
                      </a:lnTo>
                      <a:lnTo>
                        <a:pt x="76" y="15"/>
                      </a:lnTo>
                      <a:lnTo>
                        <a:pt x="90" y="15"/>
                      </a:lnTo>
                      <a:lnTo>
                        <a:pt x="100" y="16"/>
                      </a:lnTo>
                      <a:lnTo>
                        <a:pt x="104" y="32"/>
                      </a:lnTo>
                      <a:lnTo>
                        <a:pt x="106" y="50"/>
                      </a:lnTo>
                      <a:lnTo>
                        <a:pt x="106" y="67"/>
                      </a:lnTo>
                      <a:lnTo>
                        <a:pt x="105" y="84"/>
                      </a:lnTo>
                      <a:lnTo>
                        <a:pt x="105" y="102"/>
                      </a:lnTo>
                      <a:lnTo>
                        <a:pt x="103" y="114"/>
                      </a:lnTo>
                      <a:lnTo>
                        <a:pt x="95" y="120"/>
                      </a:lnTo>
                      <a:lnTo>
                        <a:pt x="84" y="121"/>
                      </a:lnTo>
                      <a:lnTo>
                        <a:pt x="67" y="122"/>
                      </a:lnTo>
                      <a:lnTo>
                        <a:pt x="46" y="125"/>
                      </a:lnTo>
                      <a:lnTo>
                        <a:pt x="29" y="123"/>
                      </a:lnTo>
                      <a:lnTo>
                        <a:pt x="15" y="120"/>
                      </a:lnTo>
                      <a:lnTo>
                        <a:pt x="7" y="113"/>
                      </a:lnTo>
                      <a:lnTo>
                        <a:pt x="2" y="101"/>
                      </a:lnTo>
                      <a:lnTo>
                        <a:pt x="0" y="91"/>
                      </a:lnTo>
                      <a:lnTo>
                        <a:pt x="3" y="72"/>
                      </a:lnTo>
                      <a:lnTo>
                        <a:pt x="7" y="53"/>
                      </a:lnTo>
                      <a:lnTo>
                        <a:pt x="11" y="31"/>
                      </a:lnTo>
                      <a:lnTo>
                        <a:pt x="16" y="15"/>
                      </a:lnTo>
                      <a:lnTo>
                        <a:pt x="22" y="4"/>
                      </a:ln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56" name="Freeform 337"/>
                <p:cNvSpPr>
                  <a:spLocks/>
                </p:cNvSpPr>
                <p:nvPr/>
              </p:nvSpPr>
              <p:spPr bwMode="auto">
                <a:xfrm>
                  <a:off x="2637" y="2535"/>
                  <a:ext cx="116" cy="160"/>
                </a:xfrm>
                <a:custGeom>
                  <a:avLst/>
                  <a:gdLst>
                    <a:gd name="T0" fmla="*/ 17 w 116"/>
                    <a:gd name="T1" fmla="*/ 19 h 160"/>
                    <a:gd name="T2" fmla="*/ 28 w 116"/>
                    <a:gd name="T3" fmla="*/ 6 h 160"/>
                    <a:gd name="T4" fmla="*/ 38 w 116"/>
                    <a:gd name="T5" fmla="*/ 2 h 160"/>
                    <a:gd name="T6" fmla="*/ 49 w 116"/>
                    <a:gd name="T7" fmla="*/ 0 h 160"/>
                    <a:gd name="T8" fmla="*/ 59 w 116"/>
                    <a:gd name="T9" fmla="*/ 2 h 160"/>
                    <a:gd name="T10" fmla="*/ 70 w 116"/>
                    <a:gd name="T11" fmla="*/ 6 h 160"/>
                    <a:gd name="T12" fmla="*/ 76 w 116"/>
                    <a:gd name="T13" fmla="*/ 14 h 160"/>
                    <a:gd name="T14" fmla="*/ 80 w 116"/>
                    <a:gd name="T15" fmla="*/ 25 h 160"/>
                    <a:gd name="T16" fmla="*/ 80 w 116"/>
                    <a:gd name="T17" fmla="*/ 42 h 160"/>
                    <a:gd name="T18" fmla="*/ 78 w 116"/>
                    <a:gd name="T19" fmla="*/ 59 h 160"/>
                    <a:gd name="T20" fmla="*/ 80 w 116"/>
                    <a:gd name="T21" fmla="*/ 69 h 160"/>
                    <a:gd name="T22" fmla="*/ 83 w 116"/>
                    <a:gd name="T23" fmla="*/ 83 h 160"/>
                    <a:gd name="T24" fmla="*/ 86 w 116"/>
                    <a:gd name="T25" fmla="*/ 90 h 160"/>
                    <a:gd name="T26" fmla="*/ 93 w 116"/>
                    <a:gd name="T27" fmla="*/ 94 h 160"/>
                    <a:gd name="T28" fmla="*/ 104 w 116"/>
                    <a:gd name="T29" fmla="*/ 97 h 160"/>
                    <a:gd name="T30" fmla="*/ 111 w 116"/>
                    <a:gd name="T31" fmla="*/ 102 h 160"/>
                    <a:gd name="T32" fmla="*/ 116 w 116"/>
                    <a:gd name="T33" fmla="*/ 111 h 160"/>
                    <a:gd name="T34" fmla="*/ 114 w 116"/>
                    <a:gd name="T35" fmla="*/ 122 h 160"/>
                    <a:gd name="T36" fmla="*/ 108 w 116"/>
                    <a:gd name="T37" fmla="*/ 133 h 160"/>
                    <a:gd name="T38" fmla="*/ 101 w 116"/>
                    <a:gd name="T39" fmla="*/ 145 h 160"/>
                    <a:gd name="T40" fmla="*/ 94 w 116"/>
                    <a:gd name="T41" fmla="*/ 153 h 160"/>
                    <a:gd name="T42" fmla="*/ 80 w 116"/>
                    <a:gd name="T43" fmla="*/ 158 h 160"/>
                    <a:gd name="T44" fmla="*/ 64 w 116"/>
                    <a:gd name="T45" fmla="*/ 160 h 160"/>
                    <a:gd name="T46" fmla="*/ 46 w 116"/>
                    <a:gd name="T47" fmla="*/ 160 h 160"/>
                    <a:gd name="T48" fmla="*/ 32 w 116"/>
                    <a:gd name="T49" fmla="*/ 159 h 160"/>
                    <a:gd name="T50" fmla="*/ 23 w 116"/>
                    <a:gd name="T51" fmla="*/ 155 h 160"/>
                    <a:gd name="T52" fmla="*/ 14 w 116"/>
                    <a:gd name="T53" fmla="*/ 149 h 160"/>
                    <a:gd name="T54" fmla="*/ 7 w 116"/>
                    <a:gd name="T55" fmla="*/ 138 h 160"/>
                    <a:gd name="T56" fmla="*/ 3 w 116"/>
                    <a:gd name="T57" fmla="*/ 124 h 160"/>
                    <a:gd name="T58" fmla="*/ 0 w 116"/>
                    <a:gd name="T59" fmla="*/ 107 h 160"/>
                    <a:gd name="T60" fmla="*/ 0 w 116"/>
                    <a:gd name="T61" fmla="*/ 90 h 160"/>
                    <a:gd name="T62" fmla="*/ 1 w 116"/>
                    <a:gd name="T63" fmla="*/ 75 h 160"/>
                    <a:gd name="T64" fmla="*/ 3 w 116"/>
                    <a:gd name="T65" fmla="*/ 60 h 160"/>
                    <a:gd name="T66" fmla="*/ 7 w 116"/>
                    <a:gd name="T67" fmla="*/ 47 h 160"/>
                    <a:gd name="T68" fmla="*/ 10 w 116"/>
                    <a:gd name="T69" fmla="*/ 33 h 160"/>
                    <a:gd name="T70" fmla="*/ 13 w 116"/>
                    <a:gd name="T71" fmla="*/ 24 h 160"/>
                    <a:gd name="T72" fmla="*/ 17 w 116"/>
                    <a:gd name="T73" fmla="*/ 19 h 160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16"/>
                    <a:gd name="T112" fmla="*/ 0 h 160"/>
                    <a:gd name="T113" fmla="*/ 116 w 116"/>
                    <a:gd name="T114" fmla="*/ 160 h 160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16" h="160">
                      <a:moveTo>
                        <a:pt x="17" y="19"/>
                      </a:moveTo>
                      <a:lnTo>
                        <a:pt x="28" y="6"/>
                      </a:lnTo>
                      <a:lnTo>
                        <a:pt x="38" y="2"/>
                      </a:lnTo>
                      <a:lnTo>
                        <a:pt x="49" y="0"/>
                      </a:lnTo>
                      <a:lnTo>
                        <a:pt x="59" y="2"/>
                      </a:lnTo>
                      <a:lnTo>
                        <a:pt x="70" y="6"/>
                      </a:lnTo>
                      <a:lnTo>
                        <a:pt x="76" y="14"/>
                      </a:lnTo>
                      <a:lnTo>
                        <a:pt x="80" y="25"/>
                      </a:lnTo>
                      <a:lnTo>
                        <a:pt x="80" y="42"/>
                      </a:lnTo>
                      <a:lnTo>
                        <a:pt x="78" y="59"/>
                      </a:lnTo>
                      <a:lnTo>
                        <a:pt x="80" y="69"/>
                      </a:lnTo>
                      <a:lnTo>
                        <a:pt x="83" y="83"/>
                      </a:lnTo>
                      <a:lnTo>
                        <a:pt x="86" y="90"/>
                      </a:lnTo>
                      <a:lnTo>
                        <a:pt x="93" y="94"/>
                      </a:lnTo>
                      <a:lnTo>
                        <a:pt x="104" y="97"/>
                      </a:lnTo>
                      <a:lnTo>
                        <a:pt x="111" y="102"/>
                      </a:lnTo>
                      <a:lnTo>
                        <a:pt x="116" y="111"/>
                      </a:lnTo>
                      <a:lnTo>
                        <a:pt x="114" y="122"/>
                      </a:lnTo>
                      <a:lnTo>
                        <a:pt x="108" y="133"/>
                      </a:lnTo>
                      <a:lnTo>
                        <a:pt x="101" y="145"/>
                      </a:lnTo>
                      <a:lnTo>
                        <a:pt x="94" y="153"/>
                      </a:lnTo>
                      <a:lnTo>
                        <a:pt x="80" y="158"/>
                      </a:lnTo>
                      <a:lnTo>
                        <a:pt x="64" y="160"/>
                      </a:lnTo>
                      <a:lnTo>
                        <a:pt x="46" y="160"/>
                      </a:lnTo>
                      <a:lnTo>
                        <a:pt x="32" y="159"/>
                      </a:lnTo>
                      <a:lnTo>
                        <a:pt x="23" y="155"/>
                      </a:lnTo>
                      <a:lnTo>
                        <a:pt x="14" y="149"/>
                      </a:lnTo>
                      <a:lnTo>
                        <a:pt x="7" y="138"/>
                      </a:lnTo>
                      <a:lnTo>
                        <a:pt x="3" y="124"/>
                      </a:lnTo>
                      <a:lnTo>
                        <a:pt x="0" y="107"/>
                      </a:lnTo>
                      <a:lnTo>
                        <a:pt x="0" y="90"/>
                      </a:lnTo>
                      <a:lnTo>
                        <a:pt x="1" y="75"/>
                      </a:lnTo>
                      <a:lnTo>
                        <a:pt x="3" y="60"/>
                      </a:lnTo>
                      <a:lnTo>
                        <a:pt x="7" y="47"/>
                      </a:lnTo>
                      <a:lnTo>
                        <a:pt x="10" y="33"/>
                      </a:lnTo>
                      <a:lnTo>
                        <a:pt x="13" y="24"/>
                      </a:lnTo>
                      <a:lnTo>
                        <a:pt x="17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57" name="Freeform 338"/>
                <p:cNvSpPr>
                  <a:spLocks/>
                </p:cNvSpPr>
                <p:nvPr/>
              </p:nvSpPr>
              <p:spPr bwMode="auto">
                <a:xfrm>
                  <a:off x="2689" y="2547"/>
                  <a:ext cx="136" cy="148"/>
                </a:xfrm>
                <a:custGeom>
                  <a:avLst/>
                  <a:gdLst>
                    <a:gd name="T0" fmla="*/ 5 w 136"/>
                    <a:gd name="T1" fmla="*/ 0 h 148"/>
                    <a:gd name="T2" fmla="*/ 12 w 136"/>
                    <a:gd name="T3" fmla="*/ 0 h 148"/>
                    <a:gd name="T4" fmla="*/ 22 w 136"/>
                    <a:gd name="T5" fmla="*/ 6 h 148"/>
                    <a:gd name="T6" fmla="*/ 29 w 136"/>
                    <a:gd name="T7" fmla="*/ 15 h 148"/>
                    <a:gd name="T8" fmla="*/ 37 w 136"/>
                    <a:gd name="T9" fmla="*/ 29 h 148"/>
                    <a:gd name="T10" fmla="*/ 43 w 136"/>
                    <a:gd name="T11" fmla="*/ 47 h 148"/>
                    <a:gd name="T12" fmla="*/ 52 w 136"/>
                    <a:gd name="T13" fmla="*/ 61 h 148"/>
                    <a:gd name="T14" fmla="*/ 61 w 136"/>
                    <a:gd name="T15" fmla="*/ 78 h 148"/>
                    <a:gd name="T16" fmla="*/ 70 w 136"/>
                    <a:gd name="T17" fmla="*/ 92 h 148"/>
                    <a:gd name="T18" fmla="*/ 80 w 136"/>
                    <a:gd name="T19" fmla="*/ 104 h 148"/>
                    <a:gd name="T20" fmla="*/ 93 w 136"/>
                    <a:gd name="T21" fmla="*/ 115 h 148"/>
                    <a:gd name="T22" fmla="*/ 102 w 136"/>
                    <a:gd name="T23" fmla="*/ 123 h 148"/>
                    <a:gd name="T24" fmla="*/ 111 w 136"/>
                    <a:gd name="T25" fmla="*/ 128 h 148"/>
                    <a:gd name="T26" fmla="*/ 122 w 136"/>
                    <a:gd name="T27" fmla="*/ 129 h 148"/>
                    <a:gd name="T28" fmla="*/ 132 w 136"/>
                    <a:gd name="T29" fmla="*/ 131 h 148"/>
                    <a:gd name="T30" fmla="*/ 136 w 136"/>
                    <a:gd name="T31" fmla="*/ 133 h 148"/>
                    <a:gd name="T32" fmla="*/ 136 w 136"/>
                    <a:gd name="T33" fmla="*/ 138 h 148"/>
                    <a:gd name="T34" fmla="*/ 133 w 136"/>
                    <a:gd name="T35" fmla="*/ 141 h 148"/>
                    <a:gd name="T36" fmla="*/ 124 w 136"/>
                    <a:gd name="T37" fmla="*/ 141 h 148"/>
                    <a:gd name="T38" fmla="*/ 116 w 136"/>
                    <a:gd name="T39" fmla="*/ 138 h 148"/>
                    <a:gd name="T40" fmla="*/ 107 w 136"/>
                    <a:gd name="T41" fmla="*/ 136 h 148"/>
                    <a:gd name="T42" fmla="*/ 105 w 136"/>
                    <a:gd name="T43" fmla="*/ 136 h 148"/>
                    <a:gd name="T44" fmla="*/ 98 w 136"/>
                    <a:gd name="T45" fmla="*/ 135 h 148"/>
                    <a:gd name="T46" fmla="*/ 88 w 136"/>
                    <a:gd name="T47" fmla="*/ 139 h 148"/>
                    <a:gd name="T48" fmla="*/ 82 w 136"/>
                    <a:gd name="T49" fmla="*/ 147 h 148"/>
                    <a:gd name="T50" fmla="*/ 72 w 136"/>
                    <a:gd name="T51" fmla="*/ 148 h 148"/>
                    <a:gd name="T52" fmla="*/ 66 w 136"/>
                    <a:gd name="T53" fmla="*/ 143 h 148"/>
                    <a:gd name="T54" fmla="*/ 70 w 136"/>
                    <a:gd name="T55" fmla="*/ 136 h 148"/>
                    <a:gd name="T56" fmla="*/ 78 w 136"/>
                    <a:gd name="T57" fmla="*/ 134 h 148"/>
                    <a:gd name="T58" fmla="*/ 84 w 136"/>
                    <a:gd name="T59" fmla="*/ 130 h 148"/>
                    <a:gd name="T60" fmla="*/ 84 w 136"/>
                    <a:gd name="T61" fmla="*/ 127 h 148"/>
                    <a:gd name="T62" fmla="*/ 81 w 136"/>
                    <a:gd name="T63" fmla="*/ 121 h 148"/>
                    <a:gd name="T64" fmla="*/ 72 w 136"/>
                    <a:gd name="T65" fmla="*/ 115 h 148"/>
                    <a:gd name="T66" fmla="*/ 61 w 136"/>
                    <a:gd name="T67" fmla="*/ 108 h 148"/>
                    <a:gd name="T68" fmla="*/ 52 w 136"/>
                    <a:gd name="T69" fmla="*/ 99 h 148"/>
                    <a:gd name="T70" fmla="*/ 43 w 136"/>
                    <a:gd name="T71" fmla="*/ 87 h 148"/>
                    <a:gd name="T72" fmla="*/ 40 w 136"/>
                    <a:gd name="T73" fmla="*/ 76 h 148"/>
                    <a:gd name="T74" fmla="*/ 37 w 136"/>
                    <a:gd name="T75" fmla="*/ 68 h 148"/>
                    <a:gd name="T76" fmla="*/ 30 w 136"/>
                    <a:gd name="T77" fmla="*/ 61 h 148"/>
                    <a:gd name="T78" fmla="*/ 23 w 136"/>
                    <a:gd name="T79" fmla="*/ 51 h 148"/>
                    <a:gd name="T80" fmla="*/ 13 w 136"/>
                    <a:gd name="T81" fmla="*/ 38 h 148"/>
                    <a:gd name="T82" fmla="*/ 7 w 136"/>
                    <a:gd name="T83" fmla="*/ 27 h 148"/>
                    <a:gd name="T84" fmla="*/ 1 w 136"/>
                    <a:gd name="T85" fmla="*/ 12 h 148"/>
                    <a:gd name="T86" fmla="*/ 0 w 136"/>
                    <a:gd name="T87" fmla="*/ 3 h 148"/>
                    <a:gd name="T88" fmla="*/ 2 w 136"/>
                    <a:gd name="T89" fmla="*/ 3 h 148"/>
                    <a:gd name="T90" fmla="*/ 5 w 136"/>
                    <a:gd name="T91" fmla="*/ 0 h 148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36"/>
                    <a:gd name="T139" fmla="*/ 0 h 148"/>
                    <a:gd name="T140" fmla="*/ 136 w 136"/>
                    <a:gd name="T141" fmla="*/ 148 h 148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36" h="148">
                      <a:moveTo>
                        <a:pt x="5" y="0"/>
                      </a:moveTo>
                      <a:lnTo>
                        <a:pt x="12" y="0"/>
                      </a:lnTo>
                      <a:lnTo>
                        <a:pt x="22" y="6"/>
                      </a:lnTo>
                      <a:lnTo>
                        <a:pt x="29" y="15"/>
                      </a:lnTo>
                      <a:lnTo>
                        <a:pt x="37" y="29"/>
                      </a:lnTo>
                      <a:lnTo>
                        <a:pt x="43" y="47"/>
                      </a:lnTo>
                      <a:lnTo>
                        <a:pt x="52" y="61"/>
                      </a:lnTo>
                      <a:lnTo>
                        <a:pt x="61" y="78"/>
                      </a:lnTo>
                      <a:lnTo>
                        <a:pt x="70" y="92"/>
                      </a:lnTo>
                      <a:lnTo>
                        <a:pt x="80" y="104"/>
                      </a:lnTo>
                      <a:lnTo>
                        <a:pt x="93" y="115"/>
                      </a:lnTo>
                      <a:lnTo>
                        <a:pt x="102" y="123"/>
                      </a:lnTo>
                      <a:lnTo>
                        <a:pt x="111" y="128"/>
                      </a:lnTo>
                      <a:lnTo>
                        <a:pt x="122" y="129"/>
                      </a:lnTo>
                      <a:lnTo>
                        <a:pt x="132" y="131"/>
                      </a:lnTo>
                      <a:lnTo>
                        <a:pt x="136" y="133"/>
                      </a:lnTo>
                      <a:lnTo>
                        <a:pt x="136" y="138"/>
                      </a:lnTo>
                      <a:lnTo>
                        <a:pt x="133" y="141"/>
                      </a:lnTo>
                      <a:lnTo>
                        <a:pt x="124" y="141"/>
                      </a:lnTo>
                      <a:lnTo>
                        <a:pt x="116" y="138"/>
                      </a:lnTo>
                      <a:lnTo>
                        <a:pt x="107" y="136"/>
                      </a:lnTo>
                      <a:lnTo>
                        <a:pt x="105" y="136"/>
                      </a:lnTo>
                      <a:lnTo>
                        <a:pt x="98" y="135"/>
                      </a:lnTo>
                      <a:lnTo>
                        <a:pt x="88" y="139"/>
                      </a:lnTo>
                      <a:lnTo>
                        <a:pt x="82" y="147"/>
                      </a:lnTo>
                      <a:lnTo>
                        <a:pt x="72" y="148"/>
                      </a:lnTo>
                      <a:lnTo>
                        <a:pt x="66" y="143"/>
                      </a:lnTo>
                      <a:lnTo>
                        <a:pt x="70" y="136"/>
                      </a:lnTo>
                      <a:lnTo>
                        <a:pt x="78" y="134"/>
                      </a:lnTo>
                      <a:lnTo>
                        <a:pt x="84" y="130"/>
                      </a:lnTo>
                      <a:lnTo>
                        <a:pt x="84" y="127"/>
                      </a:lnTo>
                      <a:lnTo>
                        <a:pt x="81" y="121"/>
                      </a:lnTo>
                      <a:lnTo>
                        <a:pt x="72" y="115"/>
                      </a:lnTo>
                      <a:lnTo>
                        <a:pt x="61" y="108"/>
                      </a:lnTo>
                      <a:lnTo>
                        <a:pt x="52" y="99"/>
                      </a:lnTo>
                      <a:lnTo>
                        <a:pt x="43" y="87"/>
                      </a:lnTo>
                      <a:lnTo>
                        <a:pt x="40" y="76"/>
                      </a:lnTo>
                      <a:lnTo>
                        <a:pt x="37" y="68"/>
                      </a:lnTo>
                      <a:lnTo>
                        <a:pt x="30" y="61"/>
                      </a:lnTo>
                      <a:lnTo>
                        <a:pt x="23" y="51"/>
                      </a:lnTo>
                      <a:lnTo>
                        <a:pt x="13" y="38"/>
                      </a:lnTo>
                      <a:lnTo>
                        <a:pt x="7" y="27"/>
                      </a:lnTo>
                      <a:lnTo>
                        <a:pt x="1" y="12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58" name="Freeform 339"/>
                <p:cNvSpPr>
                  <a:spLocks/>
                </p:cNvSpPr>
                <p:nvPr/>
              </p:nvSpPr>
              <p:spPr bwMode="auto">
                <a:xfrm>
                  <a:off x="2747" y="2526"/>
                  <a:ext cx="40" cy="100"/>
                </a:xfrm>
                <a:custGeom>
                  <a:avLst/>
                  <a:gdLst>
                    <a:gd name="T0" fmla="*/ 12 w 40"/>
                    <a:gd name="T1" fmla="*/ 100 h 100"/>
                    <a:gd name="T2" fmla="*/ 15 w 40"/>
                    <a:gd name="T3" fmla="*/ 86 h 100"/>
                    <a:gd name="T4" fmla="*/ 20 w 40"/>
                    <a:gd name="T5" fmla="*/ 74 h 100"/>
                    <a:gd name="T6" fmla="*/ 30 w 40"/>
                    <a:gd name="T7" fmla="*/ 67 h 100"/>
                    <a:gd name="T8" fmla="*/ 37 w 40"/>
                    <a:gd name="T9" fmla="*/ 60 h 100"/>
                    <a:gd name="T10" fmla="*/ 40 w 40"/>
                    <a:gd name="T11" fmla="*/ 52 h 100"/>
                    <a:gd name="T12" fmla="*/ 37 w 40"/>
                    <a:gd name="T13" fmla="*/ 41 h 100"/>
                    <a:gd name="T14" fmla="*/ 32 w 40"/>
                    <a:gd name="T15" fmla="*/ 29 h 100"/>
                    <a:gd name="T16" fmla="*/ 33 w 40"/>
                    <a:gd name="T17" fmla="*/ 15 h 100"/>
                    <a:gd name="T18" fmla="*/ 36 w 40"/>
                    <a:gd name="T19" fmla="*/ 9 h 100"/>
                    <a:gd name="T20" fmla="*/ 31 w 40"/>
                    <a:gd name="T21" fmla="*/ 2 h 100"/>
                    <a:gd name="T22" fmla="*/ 18 w 40"/>
                    <a:gd name="T23" fmla="*/ 0 h 100"/>
                    <a:gd name="T24" fmla="*/ 11 w 40"/>
                    <a:gd name="T25" fmla="*/ 5 h 100"/>
                    <a:gd name="T26" fmla="*/ 10 w 40"/>
                    <a:gd name="T27" fmla="*/ 21 h 100"/>
                    <a:gd name="T28" fmla="*/ 16 w 40"/>
                    <a:gd name="T29" fmla="*/ 38 h 100"/>
                    <a:gd name="T30" fmla="*/ 19 w 40"/>
                    <a:gd name="T31" fmla="*/ 48 h 100"/>
                    <a:gd name="T32" fmla="*/ 16 w 40"/>
                    <a:gd name="T33" fmla="*/ 60 h 100"/>
                    <a:gd name="T34" fmla="*/ 9 w 40"/>
                    <a:gd name="T35" fmla="*/ 69 h 100"/>
                    <a:gd name="T36" fmla="*/ 2 w 40"/>
                    <a:gd name="T37" fmla="*/ 80 h 100"/>
                    <a:gd name="T38" fmla="*/ 0 w 40"/>
                    <a:gd name="T39" fmla="*/ 84 h 100"/>
                    <a:gd name="T40" fmla="*/ 12 w 40"/>
                    <a:gd name="T41" fmla="*/ 100 h 10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0"/>
                    <a:gd name="T64" fmla="*/ 0 h 100"/>
                    <a:gd name="T65" fmla="*/ 40 w 40"/>
                    <a:gd name="T66" fmla="*/ 100 h 10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0" h="100">
                      <a:moveTo>
                        <a:pt x="12" y="100"/>
                      </a:moveTo>
                      <a:lnTo>
                        <a:pt x="15" y="86"/>
                      </a:lnTo>
                      <a:lnTo>
                        <a:pt x="20" y="74"/>
                      </a:lnTo>
                      <a:lnTo>
                        <a:pt x="30" y="67"/>
                      </a:lnTo>
                      <a:lnTo>
                        <a:pt x="37" y="60"/>
                      </a:lnTo>
                      <a:lnTo>
                        <a:pt x="40" y="52"/>
                      </a:lnTo>
                      <a:lnTo>
                        <a:pt x="37" y="41"/>
                      </a:lnTo>
                      <a:lnTo>
                        <a:pt x="32" y="29"/>
                      </a:lnTo>
                      <a:lnTo>
                        <a:pt x="33" y="15"/>
                      </a:lnTo>
                      <a:lnTo>
                        <a:pt x="36" y="9"/>
                      </a:lnTo>
                      <a:lnTo>
                        <a:pt x="31" y="2"/>
                      </a:lnTo>
                      <a:lnTo>
                        <a:pt x="18" y="0"/>
                      </a:lnTo>
                      <a:lnTo>
                        <a:pt x="11" y="5"/>
                      </a:lnTo>
                      <a:lnTo>
                        <a:pt x="10" y="21"/>
                      </a:lnTo>
                      <a:lnTo>
                        <a:pt x="16" y="38"/>
                      </a:lnTo>
                      <a:lnTo>
                        <a:pt x="19" y="48"/>
                      </a:lnTo>
                      <a:lnTo>
                        <a:pt x="16" y="60"/>
                      </a:lnTo>
                      <a:lnTo>
                        <a:pt x="9" y="69"/>
                      </a:lnTo>
                      <a:lnTo>
                        <a:pt x="2" y="80"/>
                      </a:lnTo>
                      <a:lnTo>
                        <a:pt x="0" y="84"/>
                      </a:lnTo>
                      <a:lnTo>
                        <a:pt x="12" y="1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59" name="Freeform 340"/>
                <p:cNvSpPr>
                  <a:spLocks/>
                </p:cNvSpPr>
                <p:nvPr/>
              </p:nvSpPr>
              <p:spPr bwMode="auto">
                <a:xfrm>
                  <a:off x="2727" y="2510"/>
                  <a:ext cx="26" cy="81"/>
                </a:xfrm>
                <a:custGeom>
                  <a:avLst/>
                  <a:gdLst>
                    <a:gd name="T0" fmla="*/ 5 w 26"/>
                    <a:gd name="T1" fmla="*/ 64 h 81"/>
                    <a:gd name="T2" fmla="*/ 2 w 26"/>
                    <a:gd name="T3" fmla="*/ 48 h 81"/>
                    <a:gd name="T4" fmla="*/ 0 w 26"/>
                    <a:gd name="T5" fmla="*/ 34 h 81"/>
                    <a:gd name="T6" fmla="*/ 3 w 26"/>
                    <a:gd name="T7" fmla="*/ 18 h 81"/>
                    <a:gd name="T8" fmla="*/ 6 w 26"/>
                    <a:gd name="T9" fmla="*/ 10 h 81"/>
                    <a:gd name="T10" fmla="*/ 11 w 26"/>
                    <a:gd name="T11" fmla="*/ 5 h 81"/>
                    <a:gd name="T12" fmla="*/ 15 w 26"/>
                    <a:gd name="T13" fmla="*/ 0 h 81"/>
                    <a:gd name="T14" fmla="*/ 23 w 26"/>
                    <a:gd name="T15" fmla="*/ 1 h 81"/>
                    <a:gd name="T16" fmla="*/ 25 w 26"/>
                    <a:gd name="T17" fmla="*/ 9 h 81"/>
                    <a:gd name="T18" fmla="*/ 26 w 26"/>
                    <a:gd name="T19" fmla="*/ 19 h 81"/>
                    <a:gd name="T20" fmla="*/ 21 w 26"/>
                    <a:gd name="T21" fmla="*/ 28 h 81"/>
                    <a:gd name="T22" fmla="*/ 19 w 26"/>
                    <a:gd name="T23" fmla="*/ 41 h 81"/>
                    <a:gd name="T24" fmla="*/ 20 w 26"/>
                    <a:gd name="T25" fmla="*/ 43 h 81"/>
                    <a:gd name="T26" fmla="*/ 22 w 26"/>
                    <a:gd name="T27" fmla="*/ 54 h 81"/>
                    <a:gd name="T28" fmla="*/ 24 w 26"/>
                    <a:gd name="T29" fmla="*/ 63 h 81"/>
                    <a:gd name="T30" fmla="*/ 22 w 26"/>
                    <a:gd name="T31" fmla="*/ 69 h 81"/>
                    <a:gd name="T32" fmla="*/ 18 w 26"/>
                    <a:gd name="T33" fmla="*/ 75 h 81"/>
                    <a:gd name="T34" fmla="*/ 12 w 26"/>
                    <a:gd name="T35" fmla="*/ 81 h 81"/>
                    <a:gd name="T36" fmla="*/ 5 w 26"/>
                    <a:gd name="T37" fmla="*/ 64 h 8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26"/>
                    <a:gd name="T58" fmla="*/ 0 h 81"/>
                    <a:gd name="T59" fmla="*/ 26 w 26"/>
                    <a:gd name="T60" fmla="*/ 81 h 8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26" h="81">
                      <a:moveTo>
                        <a:pt x="5" y="64"/>
                      </a:moveTo>
                      <a:lnTo>
                        <a:pt x="2" y="48"/>
                      </a:lnTo>
                      <a:lnTo>
                        <a:pt x="0" y="34"/>
                      </a:lnTo>
                      <a:lnTo>
                        <a:pt x="3" y="18"/>
                      </a:lnTo>
                      <a:lnTo>
                        <a:pt x="6" y="10"/>
                      </a:lnTo>
                      <a:lnTo>
                        <a:pt x="11" y="5"/>
                      </a:lnTo>
                      <a:lnTo>
                        <a:pt x="15" y="0"/>
                      </a:lnTo>
                      <a:lnTo>
                        <a:pt x="23" y="1"/>
                      </a:lnTo>
                      <a:lnTo>
                        <a:pt x="25" y="9"/>
                      </a:lnTo>
                      <a:lnTo>
                        <a:pt x="26" y="19"/>
                      </a:lnTo>
                      <a:lnTo>
                        <a:pt x="21" y="28"/>
                      </a:lnTo>
                      <a:lnTo>
                        <a:pt x="19" y="41"/>
                      </a:lnTo>
                      <a:lnTo>
                        <a:pt x="20" y="43"/>
                      </a:lnTo>
                      <a:lnTo>
                        <a:pt x="22" y="54"/>
                      </a:lnTo>
                      <a:lnTo>
                        <a:pt x="24" y="63"/>
                      </a:lnTo>
                      <a:lnTo>
                        <a:pt x="22" y="69"/>
                      </a:lnTo>
                      <a:lnTo>
                        <a:pt x="18" y="75"/>
                      </a:lnTo>
                      <a:lnTo>
                        <a:pt x="12" y="81"/>
                      </a:lnTo>
                      <a:lnTo>
                        <a:pt x="5" y="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32788" name="Text Box 341"/>
            <p:cNvSpPr txBox="1">
              <a:spLocks noChangeArrowheads="1"/>
            </p:cNvSpPr>
            <p:nvPr/>
          </p:nvSpPr>
          <p:spPr bwMode="auto">
            <a:xfrm>
              <a:off x="672" y="2640"/>
              <a:ext cx="1012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28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共享願景</a:t>
              </a:r>
            </a:p>
          </p:txBody>
        </p:sp>
      </p:grpSp>
      <p:sp>
        <p:nvSpPr>
          <p:cNvPr id="32775" name="Text Box 342"/>
          <p:cNvSpPr txBox="1">
            <a:spLocks noChangeArrowheads="1"/>
          </p:cNvSpPr>
          <p:nvPr/>
        </p:nvSpPr>
        <p:spPr bwMode="auto">
          <a:xfrm>
            <a:off x="6994525" y="4230688"/>
            <a:ext cx="1841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10" name="Group 343"/>
          <p:cNvGrpSpPr>
            <a:grpSpLocks/>
          </p:cNvGrpSpPr>
          <p:nvPr/>
        </p:nvGrpSpPr>
        <p:grpSpPr bwMode="auto">
          <a:xfrm>
            <a:off x="6019800" y="1447800"/>
            <a:ext cx="2667000" cy="3338513"/>
            <a:chOff x="3792" y="912"/>
            <a:chExt cx="1680" cy="2103"/>
          </a:xfrm>
        </p:grpSpPr>
        <p:grpSp>
          <p:nvGrpSpPr>
            <p:cNvPr id="11" name="Group 344"/>
            <p:cNvGrpSpPr>
              <a:grpSpLocks/>
            </p:cNvGrpSpPr>
            <p:nvPr/>
          </p:nvGrpSpPr>
          <p:grpSpPr bwMode="auto">
            <a:xfrm>
              <a:off x="4224" y="912"/>
              <a:ext cx="1248" cy="1248"/>
              <a:chOff x="4224" y="912"/>
              <a:chExt cx="1248" cy="1248"/>
            </a:xfrm>
          </p:grpSpPr>
          <p:sp>
            <p:nvSpPr>
              <p:cNvPr id="32786" name="Rectangle 345"/>
              <p:cNvSpPr>
                <a:spLocks noChangeArrowheads="1"/>
              </p:cNvSpPr>
              <p:nvPr/>
            </p:nvSpPr>
            <p:spPr bwMode="auto">
              <a:xfrm>
                <a:off x="4224" y="912"/>
                <a:ext cx="1248" cy="1248"/>
              </a:xfrm>
              <a:prstGeom prst="rect">
                <a:avLst/>
              </a:prstGeom>
              <a:solidFill>
                <a:schemeClr val="tx2"/>
              </a:solidFill>
              <a:ln w="12700" cap="sq">
                <a:solidFill>
                  <a:schemeClr val="bg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aphicFrame>
            <p:nvGraphicFramePr>
              <p:cNvPr id="32771" name="Object 346"/>
              <p:cNvGraphicFramePr>
                <a:graphicFrameLocks noChangeAspect="1"/>
              </p:cNvGraphicFramePr>
              <p:nvPr/>
            </p:nvGraphicFramePr>
            <p:xfrm>
              <a:off x="4416" y="960"/>
              <a:ext cx="691" cy="1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6" name="多媒體項目" r:id="rId80" imgW="2232000" imgH="4080960" progId="">
                      <p:embed/>
                    </p:oleObj>
                  </mc:Choice>
                  <mc:Fallback>
                    <p:oleObj name="多媒體項目" r:id="rId80" imgW="2232000" imgH="4080960" progId="">
                      <p:embed/>
                      <p:pic>
                        <p:nvPicPr>
                          <p:cNvPr id="0" name="Object 34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16" y="960"/>
                            <a:ext cx="691" cy="12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2784" name="Text Box 347"/>
            <p:cNvSpPr txBox="1">
              <a:spLocks noChangeArrowheads="1"/>
            </p:cNvSpPr>
            <p:nvPr/>
          </p:nvSpPr>
          <p:spPr bwMode="auto">
            <a:xfrm flipV="1">
              <a:off x="3792" y="2688"/>
              <a:ext cx="28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en-US" altLang="zh-TW" sz="2800">
                  <a:latin typeface="Times New Roman" pitchFamily="18" charset="0"/>
                  <a:ea typeface="標楷體" pitchFamily="65" charset="-120"/>
                </a:rPr>
                <a:t>+</a:t>
              </a:r>
            </a:p>
          </p:txBody>
        </p:sp>
        <p:sp>
          <p:nvSpPr>
            <p:cNvPr id="32785" name="Text Box 348"/>
            <p:cNvSpPr txBox="1">
              <a:spLocks noChangeArrowheads="1"/>
            </p:cNvSpPr>
            <p:nvPr/>
          </p:nvSpPr>
          <p:spPr bwMode="auto">
            <a:xfrm>
              <a:off x="4368" y="2640"/>
              <a:ext cx="1012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28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追求卓越</a:t>
              </a:r>
            </a:p>
          </p:txBody>
        </p:sp>
      </p:grpSp>
      <p:grpSp>
        <p:nvGrpSpPr>
          <p:cNvPr id="12" name="Group 349"/>
          <p:cNvGrpSpPr>
            <a:grpSpLocks/>
          </p:cNvGrpSpPr>
          <p:nvPr/>
        </p:nvGrpSpPr>
        <p:grpSpPr bwMode="auto">
          <a:xfrm>
            <a:off x="3200400" y="1371600"/>
            <a:ext cx="2590800" cy="3414713"/>
            <a:chOff x="2016" y="864"/>
            <a:chExt cx="1632" cy="2151"/>
          </a:xfrm>
        </p:grpSpPr>
        <p:sp>
          <p:nvSpPr>
            <p:cNvPr id="32779" name="Text Box 350"/>
            <p:cNvSpPr txBox="1">
              <a:spLocks noChangeArrowheads="1"/>
            </p:cNvSpPr>
            <p:nvPr/>
          </p:nvSpPr>
          <p:spPr bwMode="auto">
            <a:xfrm>
              <a:off x="2016" y="2688"/>
              <a:ext cx="242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en-US" altLang="zh-TW" sz="2800">
                  <a:latin typeface="Times New Roman" pitchFamily="18" charset="0"/>
                  <a:ea typeface="標楷體" pitchFamily="65" charset="-120"/>
                </a:rPr>
                <a:t>+</a:t>
              </a:r>
            </a:p>
          </p:txBody>
        </p:sp>
        <p:sp>
          <p:nvSpPr>
            <p:cNvPr id="32780" name="Text Box 351"/>
            <p:cNvSpPr txBox="1">
              <a:spLocks noChangeArrowheads="1"/>
            </p:cNvSpPr>
            <p:nvPr/>
          </p:nvSpPr>
          <p:spPr bwMode="auto">
            <a:xfrm>
              <a:off x="2448" y="2640"/>
              <a:ext cx="1012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28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問題共識</a:t>
              </a:r>
            </a:p>
          </p:txBody>
        </p:sp>
        <p:grpSp>
          <p:nvGrpSpPr>
            <p:cNvPr id="13" name="Group 352"/>
            <p:cNvGrpSpPr>
              <a:grpSpLocks/>
            </p:cNvGrpSpPr>
            <p:nvPr/>
          </p:nvGrpSpPr>
          <p:grpSpPr bwMode="auto">
            <a:xfrm>
              <a:off x="2352" y="864"/>
              <a:ext cx="1296" cy="1296"/>
              <a:chOff x="2352" y="864"/>
              <a:chExt cx="1296" cy="1296"/>
            </a:xfrm>
          </p:grpSpPr>
          <p:sp>
            <p:nvSpPr>
              <p:cNvPr id="32782" name="Rectangle 353"/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1296" cy="1200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aphicFrame>
            <p:nvGraphicFramePr>
              <p:cNvPr id="32770" name="Object 354"/>
              <p:cNvGraphicFramePr>
                <a:graphicFrameLocks noChangeAspect="1"/>
              </p:cNvGraphicFramePr>
              <p:nvPr/>
            </p:nvGraphicFramePr>
            <p:xfrm>
              <a:off x="2640" y="864"/>
              <a:ext cx="715" cy="12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7" name="多媒體項目" r:id="rId82" imgW="2440080" imgH="4413240" progId="">
                      <p:embed/>
                    </p:oleObj>
                  </mc:Choice>
                  <mc:Fallback>
                    <p:oleObj name="多媒體項目" r:id="rId82" imgW="2440080" imgH="4413240" progId="">
                      <p:embed/>
                      <p:pic>
                        <p:nvPicPr>
                          <p:cNvPr id="0" name="Object 35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0" y="864"/>
                            <a:ext cx="715" cy="129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1681763" name="Picture 355" descr="j029682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84"/>
          <a:srcRect/>
          <a:stretch>
            <a:fillRect/>
          </a:stretch>
        </p:blipFill>
        <p:spPr>
          <a:xfrm>
            <a:off x="6659563" y="5229225"/>
            <a:ext cx="1582737" cy="966788"/>
          </a:xfrm>
          <a:noFill/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68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68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168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A17FD-B5F9-4417-B81F-D1B1A472A5F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68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>
                <a:solidFill>
                  <a:schemeClr val="tx1"/>
                </a:solidFill>
              </a:rPr>
              <a:t>組織</a:t>
            </a:r>
            <a:r>
              <a:rPr lang="zh-TW" altLang="en-US" dirty="0" smtClean="0">
                <a:solidFill>
                  <a:schemeClr val="tx1"/>
                </a:solidFill>
              </a:rPr>
              <a:t>再造的動力來源</a:t>
            </a:r>
          </a:p>
        </p:txBody>
      </p:sp>
      <p:pic>
        <p:nvPicPr>
          <p:cNvPr id="329732" name="Picture 3" descr="filte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600200"/>
            <a:ext cx="3967163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82436" name="Text Box 4"/>
          <p:cNvSpPr txBox="1">
            <a:spLocks noChangeAspect="1" noChangeArrowheads="1"/>
          </p:cNvSpPr>
          <p:nvPr/>
        </p:nvSpPr>
        <p:spPr bwMode="auto">
          <a:xfrm>
            <a:off x="3810000" y="22225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00CC00"/>
                </a:solidFill>
                <a:latin typeface="Times New Roman" pitchFamily="18" charset="0"/>
                <a:ea typeface="標楷體" pitchFamily="65" charset="-120"/>
              </a:rPr>
              <a:t>共享願景</a:t>
            </a:r>
          </a:p>
        </p:txBody>
      </p:sp>
      <p:sp>
        <p:nvSpPr>
          <p:cNvPr id="1682437" name="Text Box 5"/>
          <p:cNvSpPr txBox="1">
            <a:spLocks noChangeArrowheads="1"/>
          </p:cNvSpPr>
          <p:nvPr/>
        </p:nvSpPr>
        <p:spPr bwMode="auto">
          <a:xfrm>
            <a:off x="5410200" y="3889375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問</a:t>
            </a:r>
          </a:p>
          <a:p>
            <a:pPr algn="l"/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題</a:t>
            </a:r>
          </a:p>
          <a:p>
            <a:pPr algn="l"/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共</a:t>
            </a:r>
          </a:p>
          <a:p>
            <a:pPr algn="l"/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識</a:t>
            </a:r>
          </a:p>
        </p:txBody>
      </p:sp>
      <p:sp>
        <p:nvSpPr>
          <p:cNvPr id="1682438" name="Text Box 6"/>
          <p:cNvSpPr txBox="1">
            <a:spLocks noChangeArrowheads="1"/>
          </p:cNvSpPr>
          <p:nvPr/>
        </p:nvSpPr>
        <p:spPr bwMode="auto">
          <a:xfrm>
            <a:off x="2971800" y="3813175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追</a:t>
            </a:r>
          </a:p>
          <a:p>
            <a:pPr algn="l"/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求</a:t>
            </a:r>
          </a:p>
          <a:p>
            <a:pPr algn="l"/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卓</a:t>
            </a:r>
          </a:p>
          <a:p>
            <a:pPr algn="l"/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越</a:t>
            </a:r>
          </a:p>
        </p:txBody>
      </p:sp>
      <p:sp>
        <p:nvSpPr>
          <p:cNvPr id="1682439" name="Text Box 7"/>
          <p:cNvSpPr txBox="1">
            <a:spLocks noChangeArrowheads="1"/>
          </p:cNvSpPr>
          <p:nvPr/>
        </p:nvSpPr>
        <p:spPr bwMode="auto">
          <a:xfrm>
            <a:off x="3962400" y="4419600"/>
            <a:ext cx="946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0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精益求</a:t>
            </a:r>
          </a:p>
          <a:p>
            <a:pPr algn="l"/>
            <a:r>
              <a:rPr lang="zh-TW" altLang="en-US" sz="20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精對策</a:t>
            </a:r>
          </a:p>
        </p:txBody>
      </p:sp>
      <p:sp>
        <p:nvSpPr>
          <p:cNvPr id="1682440" name="Rectangle 8"/>
          <p:cNvSpPr>
            <a:spLocks noChangeArrowheads="1"/>
          </p:cNvSpPr>
          <p:nvPr/>
        </p:nvSpPr>
        <p:spPr bwMode="auto">
          <a:xfrm>
            <a:off x="4724400" y="3048000"/>
            <a:ext cx="946150" cy="669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lnSpc>
                <a:spcPct val="85000"/>
              </a:lnSpc>
              <a:spcBef>
                <a:spcPct val="20000"/>
              </a:spcBef>
            </a:pP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掌握關</a:t>
            </a:r>
          </a:p>
          <a:p>
            <a:pPr algn="r">
              <a:lnSpc>
                <a:spcPct val="85000"/>
              </a:lnSpc>
              <a:spcBef>
                <a:spcPct val="20000"/>
              </a:spcBef>
            </a:pP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鍵障礙</a:t>
            </a:r>
          </a:p>
        </p:txBody>
      </p:sp>
      <p:sp>
        <p:nvSpPr>
          <p:cNvPr id="1682441" name="Text Box 9"/>
          <p:cNvSpPr txBox="1">
            <a:spLocks noChangeArrowheads="1"/>
          </p:cNvSpPr>
          <p:nvPr/>
        </p:nvSpPr>
        <p:spPr bwMode="auto">
          <a:xfrm>
            <a:off x="3200400" y="3048000"/>
            <a:ext cx="946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再創新</a:t>
            </a:r>
          </a:p>
          <a:p>
            <a:pPr algn="l"/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的願景</a:t>
            </a:r>
          </a:p>
        </p:txBody>
      </p:sp>
      <p:sp>
        <p:nvSpPr>
          <p:cNvPr id="1682442" name="Text Box 10"/>
          <p:cNvSpPr txBox="1">
            <a:spLocks noChangeArrowheads="1"/>
          </p:cNvSpPr>
          <p:nvPr/>
        </p:nvSpPr>
        <p:spPr bwMode="auto">
          <a:xfrm>
            <a:off x="4038600" y="3429000"/>
            <a:ext cx="692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20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改革</a:t>
            </a:r>
          </a:p>
          <a:p>
            <a:pPr algn="l">
              <a:spcBef>
                <a:spcPct val="20000"/>
              </a:spcBef>
            </a:pPr>
            <a:r>
              <a:rPr lang="zh-TW" altLang="en-US" sz="20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動力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2436" grpId="0" autoUpdateAnimBg="0"/>
      <p:bldP spid="1682437" grpId="0" autoUpdateAnimBg="0"/>
      <p:bldP spid="1682438" grpId="0" autoUpdateAnimBg="0"/>
      <p:bldP spid="1682439" grpId="0" autoUpdateAnimBg="0"/>
      <p:bldP spid="1682440" grpId="0" autoUpdateAnimBg="0"/>
      <p:bldP spid="1682441" grpId="0" autoUpdateAnimBg="0"/>
      <p:bldP spid="168244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A17FD-B5F9-4417-B81F-D1B1A472A5F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68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940"/>
            <a:ext cx="9143999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</a:rPr>
              <a:t>管院</a:t>
            </a:r>
            <a:r>
              <a:rPr lang="en-US" altLang="zh-TW" dirty="0" smtClean="0">
                <a:solidFill>
                  <a:schemeClr val="tx1"/>
                </a:solidFill>
              </a:rPr>
              <a:t>AACSB</a:t>
            </a:r>
            <a:r>
              <a:rPr lang="zh-TW" altLang="en-US" dirty="0" smtClean="0">
                <a:solidFill>
                  <a:schemeClr val="tx1"/>
                </a:solidFill>
              </a:rPr>
              <a:t>認證的動力來源</a:t>
            </a:r>
          </a:p>
        </p:txBody>
      </p:sp>
      <p:pic>
        <p:nvPicPr>
          <p:cNvPr id="329732" name="Picture 3" descr="filte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014" y="992478"/>
            <a:ext cx="5606793" cy="580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82436" name="Text Box 4"/>
          <p:cNvSpPr txBox="1">
            <a:spLocks noChangeAspect="1" noChangeArrowheads="1"/>
          </p:cNvSpPr>
          <p:nvPr/>
        </p:nvSpPr>
        <p:spPr bwMode="auto">
          <a:xfrm>
            <a:off x="3351612" y="1772816"/>
            <a:ext cx="24895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共享願</a:t>
            </a:r>
            <a:r>
              <a:rPr lang="zh-TW" altLang="en-US" sz="24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景：</a:t>
            </a:r>
            <a:endParaRPr lang="en-US" altLang="zh-TW" sz="2400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</a:endParaRPr>
          </a:p>
          <a:p>
            <a:pPr algn="ctr"/>
            <a:r>
              <a:rPr lang="zh-TW" altLang="en-US" sz="24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通過</a:t>
            </a:r>
            <a:r>
              <a:rPr lang="en-US" altLang="zh-TW" sz="24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AACSB</a:t>
            </a:r>
            <a:r>
              <a:rPr lang="zh-TW" altLang="en-US" sz="24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認證</a:t>
            </a:r>
            <a:endParaRPr lang="zh-TW" altLang="en-US" sz="2400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82437" name="Text Box 5"/>
          <p:cNvSpPr txBox="1">
            <a:spLocks noChangeArrowheads="1"/>
          </p:cNvSpPr>
          <p:nvPr/>
        </p:nvSpPr>
        <p:spPr bwMode="auto">
          <a:xfrm>
            <a:off x="5364473" y="4576410"/>
            <a:ext cx="20469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問題共識：</a:t>
            </a:r>
            <a:endParaRPr lang="en-US" altLang="zh-TW" sz="2400" b="1" dirty="0" smtClean="0">
              <a:solidFill>
                <a:srgbClr val="FFFF00"/>
              </a:solidFill>
              <a:latin typeface="Times New Roman" pitchFamily="18" charset="0"/>
              <a:ea typeface="標楷體" pitchFamily="65" charset="-120"/>
            </a:endParaRPr>
          </a:p>
          <a:p>
            <a:pPr algn="ctr"/>
            <a:r>
              <a:rPr lang="en-US" altLang="zh-TW" sz="24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21</a:t>
            </a:r>
            <a:r>
              <a:rPr lang="zh-TW" altLang="en-US" sz="24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項標準</a:t>
            </a:r>
            <a:endParaRPr lang="zh-TW" altLang="en-US" sz="2400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82438" name="Text Box 6"/>
          <p:cNvSpPr txBox="1">
            <a:spLocks noChangeArrowheads="1"/>
          </p:cNvSpPr>
          <p:nvPr/>
        </p:nvSpPr>
        <p:spPr bwMode="auto">
          <a:xfrm>
            <a:off x="1806009" y="4541369"/>
            <a:ext cx="18502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追求卓越：</a:t>
            </a:r>
            <a:endParaRPr lang="en-US" altLang="zh-TW" sz="2400" b="1" dirty="0" smtClean="0">
              <a:solidFill>
                <a:srgbClr val="FFFF00"/>
              </a:solidFill>
              <a:latin typeface="Times New Roman" pitchFamily="18" charset="0"/>
              <a:ea typeface="標楷體" pitchFamily="65" charset="-120"/>
            </a:endParaRPr>
          </a:p>
          <a:p>
            <a:pPr algn="ctr"/>
            <a:r>
              <a:rPr lang="zh-TW" altLang="en-US" sz="24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領導與團隊</a:t>
            </a:r>
            <a:endParaRPr lang="zh-TW" altLang="en-US" sz="2400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82439" name="Text Box 7"/>
          <p:cNvSpPr txBox="1">
            <a:spLocks noChangeArrowheads="1"/>
          </p:cNvSpPr>
          <p:nvPr/>
        </p:nvSpPr>
        <p:spPr bwMode="auto">
          <a:xfrm>
            <a:off x="3948338" y="4956867"/>
            <a:ext cx="1296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zh-TW" altLang="en-US" sz="2000" b="1" u="sng" dirty="0" smtClean="0">
                <a:latin typeface="Times New Roman" pitchFamily="18" charset="0"/>
                <a:ea typeface="標楷體" pitchFamily="65" charset="-120"/>
              </a:rPr>
              <a:t>精益求精</a:t>
            </a:r>
            <a:endParaRPr lang="zh-TW" altLang="en-US" sz="2000" b="1" u="sng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82440" name="Rectangle 8"/>
          <p:cNvSpPr>
            <a:spLocks noChangeArrowheads="1"/>
          </p:cNvSpPr>
          <p:nvPr/>
        </p:nvSpPr>
        <p:spPr bwMode="auto">
          <a:xfrm>
            <a:off x="5048687" y="3363679"/>
            <a:ext cx="1238480" cy="35394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lnSpc>
                <a:spcPct val="85000"/>
              </a:lnSpc>
              <a:spcBef>
                <a:spcPct val="20000"/>
              </a:spcBef>
            </a:pPr>
            <a:r>
              <a:rPr lang="zh-TW" altLang="en-US" sz="2000" b="1" u="sng" dirty="0" smtClean="0">
                <a:latin typeface="Times New Roman" pitchFamily="18" charset="0"/>
                <a:ea typeface="標楷體" pitchFamily="65" charset="-120"/>
              </a:rPr>
              <a:t>掌握問題</a:t>
            </a:r>
            <a:endParaRPr lang="zh-TW" altLang="en-US" sz="2000" b="1" u="sng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82441" name="Text Box 9"/>
          <p:cNvSpPr txBox="1">
            <a:spLocks noChangeArrowheads="1"/>
          </p:cNvSpPr>
          <p:nvPr/>
        </p:nvSpPr>
        <p:spPr bwMode="auto">
          <a:xfrm>
            <a:off x="3012084" y="3333317"/>
            <a:ext cx="12310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zh-TW" altLang="en-US" sz="2000" b="1" u="sng" dirty="0" smtClean="0">
                <a:latin typeface="Times New Roman" pitchFamily="18" charset="0"/>
                <a:ea typeface="標楷體" pitchFamily="65" charset="-120"/>
              </a:rPr>
              <a:t>實現願</a:t>
            </a:r>
            <a:r>
              <a:rPr lang="zh-TW" altLang="en-US" sz="2000" b="1" u="sng" dirty="0">
                <a:latin typeface="Times New Roman" pitchFamily="18" charset="0"/>
                <a:ea typeface="標楷體" pitchFamily="65" charset="-120"/>
              </a:rPr>
              <a:t>景</a:t>
            </a:r>
          </a:p>
        </p:txBody>
      </p:sp>
      <p:sp>
        <p:nvSpPr>
          <p:cNvPr id="1682442" name="Text Box 10"/>
          <p:cNvSpPr txBox="1">
            <a:spLocks noChangeArrowheads="1"/>
          </p:cNvSpPr>
          <p:nvPr/>
        </p:nvSpPr>
        <p:spPr bwMode="auto">
          <a:xfrm>
            <a:off x="4144135" y="3561169"/>
            <a:ext cx="904552" cy="104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2800" b="1" dirty="0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改革</a:t>
            </a:r>
          </a:p>
          <a:p>
            <a:pPr algn="l">
              <a:spcBef>
                <a:spcPct val="20000"/>
              </a:spcBef>
            </a:pPr>
            <a:r>
              <a:rPr lang="zh-TW" altLang="en-US" sz="2800" b="1" dirty="0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動力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701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2436" grpId="0" autoUpdateAnimBg="0"/>
      <p:bldP spid="1682437" grpId="0" autoUpdateAnimBg="0"/>
      <p:bldP spid="1682438" grpId="0" autoUpdateAnimBg="0"/>
      <p:bldP spid="1682439" grpId="0" autoUpdateAnimBg="0"/>
      <p:bldP spid="1682440" grpId="0" autoUpdateAnimBg="0"/>
      <p:bldP spid="1682441" grpId="0" autoUpdateAnimBg="0"/>
      <p:bldP spid="168244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443D0-A348-44CF-9F0E-90C818A76BB8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1647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再造動力</a:t>
            </a:r>
          </a:p>
        </p:txBody>
      </p:sp>
      <p:pic>
        <p:nvPicPr>
          <p:cNvPr id="2164745" name="駭客乒乓.wmv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187450" y="1052513"/>
            <a:ext cx="6769100" cy="5076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647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1647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474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164745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球隊新哲學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2051" name="Picture 3" descr="C:\Users\USER\Pictures\snapshot201211180808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82815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Pictures\snapshot201211180811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65" y="1581525"/>
            <a:ext cx="7784790" cy="44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SER\Pictures\snapshot2012111808125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81524"/>
            <a:ext cx="7784790" cy="44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USER\Pictures\snapshot2012111808143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65" y="1581523"/>
            <a:ext cx="7784790" cy="44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USER\Pictures\snapshot2012111808152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17" y="1581524"/>
            <a:ext cx="7784790" cy="44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USER\Pictures\snapshot20121118081705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16" y="1556792"/>
            <a:ext cx="7828157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03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林書豪的願景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3074" name="Picture 2" descr="C:\Users\USER\Pictures\snapshot201211180829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264696" cy="4698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Pictures\snapshot201211180829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542" y="1388700"/>
            <a:ext cx="6136876" cy="4602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4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王品的使命、願景、目標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33473"/>
            <a:ext cx="6893968" cy="5175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30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王品</a:t>
            </a:r>
            <a:r>
              <a:rPr lang="zh-TW" altLang="en-US" dirty="0" smtClean="0"/>
              <a:t>的</a:t>
            </a:r>
            <a:r>
              <a:rPr lang="zh-TW" altLang="en-US" dirty="0"/>
              <a:t>憲法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23" y="1268760"/>
            <a:ext cx="6840760" cy="5114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953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96</TotalTime>
  <Words>192</Words>
  <Application>Microsoft Office PowerPoint</Application>
  <PresentationFormat>如螢幕大小 (4:3)</PresentationFormat>
  <Paragraphs>53</Paragraphs>
  <Slides>10</Slides>
  <Notes>0</Notes>
  <HiddenSlides>0</HiddenSlides>
  <MMClips>1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9" baseType="lpstr">
      <vt:lpstr>新細明體</vt:lpstr>
      <vt:lpstr>標楷體</vt:lpstr>
      <vt:lpstr>Arial</vt:lpstr>
      <vt:lpstr>Arial Narrow</vt:lpstr>
      <vt:lpstr>Calibri</vt:lpstr>
      <vt:lpstr>Symbol</vt:lpstr>
      <vt:lpstr>Times New Roman</vt:lpstr>
      <vt:lpstr>教學目標</vt:lpstr>
      <vt:lpstr>多媒體項目</vt:lpstr>
      <vt:lpstr>經營再造認知期</vt:lpstr>
      <vt:lpstr>組織再造的動力來源</vt:lpstr>
      <vt:lpstr>組織再造的動力來源</vt:lpstr>
      <vt:lpstr>管院AACSB認證的動力來源</vt:lpstr>
      <vt:lpstr>再造動力</vt:lpstr>
      <vt:lpstr>球隊新哲學</vt:lpstr>
      <vt:lpstr>林書豪的願景</vt:lpstr>
      <vt:lpstr>王品的使命、願景、目標</vt:lpstr>
      <vt:lpstr>王品的憲法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經營再造認知期</dc:title>
  <dc:creator>Your User Name</dc:creator>
  <cp:lastModifiedBy>George Lee</cp:lastModifiedBy>
  <cp:revision>16</cp:revision>
  <dcterms:created xsi:type="dcterms:W3CDTF">2010-07-17T14:12:10Z</dcterms:created>
  <dcterms:modified xsi:type="dcterms:W3CDTF">2017-09-12T07:50:52Z</dcterms:modified>
</cp:coreProperties>
</file>